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312" r:id="rId7"/>
    <p:sldId id="261" r:id="rId8"/>
    <p:sldId id="262" r:id="rId9"/>
    <p:sldId id="318" r:id="rId10"/>
    <p:sldId id="317" r:id="rId11"/>
    <p:sldId id="319" r:id="rId12"/>
    <p:sldId id="311" r:id="rId13"/>
    <p:sldId id="320" r:id="rId14"/>
    <p:sldId id="272" r:id="rId15"/>
    <p:sldId id="321" r:id="rId1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0" autoAdjust="0"/>
    <p:restoredTop sz="63455" autoAdjust="0"/>
  </p:normalViewPr>
  <p:slideViewPr>
    <p:cSldViewPr snapToGrid="0">
      <p:cViewPr varScale="1">
        <p:scale>
          <a:sx n="74" d="100"/>
          <a:sy n="74" d="100"/>
        </p:scale>
        <p:origin x="1200" y="30"/>
      </p:cViewPr>
      <p:guideLst/>
    </p:cSldViewPr>
  </p:slideViewPr>
  <p:outlineViewPr>
    <p:cViewPr>
      <p:scale>
        <a:sx n="33" d="100"/>
        <a:sy n="33" d="100"/>
      </p:scale>
      <p:origin x="0" y="-7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dirty="0"/>
              <a:t>Números</a:t>
            </a:r>
            <a:r>
              <a:rPr lang="es-AR" baseline="0" dirty="0"/>
              <a:t> de </a:t>
            </a:r>
            <a:r>
              <a:rPr lang="es-AR" baseline="0" dirty="0" err="1"/>
              <a:t>patientes</a:t>
            </a:r>
            <a:endParaRPr lang="es-AR" dirty="0"/>
          </a:p>
        </c:rich>
      </c:tx>
      <c:layout>
        <c:manualLayout>
          <c:xMode val="edge"/>
          <c:yMode val="edge"/>
          <c:x val="0.3898773161592727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>
        <c:manualLayout>
          <c:layoutTarget val="inner"/>
          <c:xMode val="edge"/>
          <c:yMode val="edge"/>
          <c:x val="6.4173941323661263E-2"/>
          <c:y val="6.5541834895337936E-2"/>
          <c:w val="0.88952201465614145"/>
          <c:h val="0.825129039982439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SCID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</c:f>
              <c:strCache>
                <c:ptCount val="1"/>
                <c:pt idx="0">
                  <c:v>Kategori 1</c:v>
                </c:pt>
              </c:strCache>
            </c:strRef>
          </c:cat>
          <c:val>
            <c:numRef>
              <c:f>'Ark1'!$B$2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FD-4FB3-9CC9-03F4F1D775F2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Syndromes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'Ark1'!$A$2</c:f>
              <c:strCache>
                <c:ptCount val="1"/>
                <c:pt idx="0">
                  <c:v>Kategori 1</c:v>
                </c:pt>
              </c:strCache>
            </c:strRef>
          </c:cat>
          <c:val>
            <c:numRef>
              <c:f>'Ark1'!$C$2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FD-4FB3-9CC9-03F4F1D775F2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Secondary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'Ark1'!$A$2</c:f>
              <c:strCache>
                <c:ptCount val="1"/>
                <c:pt idx="0">
                  <c:v>Kategori 1</c:v>
                </c:pt>
              </c:strCache>
            </c:strRef>
          </c:cat>
          <c:val>
            <c:numRef>
              <c:f>'Ark1'!$D$2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FD-4FB3-9CC9-03F4F1D775F2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Preterm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'Ark1'!$A$2</c:f>
              <c:strCache>
                <c:ptCount val="1"/>
                <c:pt idx="0">
                  <c:v>Kategori 1</c:v>
                </c:pt>
              </c:strCache>
            </c:strRef>
          </c:cat>
          <c:val>
            <c:numRef>
              <c:f>'Ark1'!$E$2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FD-4FB3-9CC9-03F4F1D775F2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Idiopatic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'Ark1'!$A$2</c:f>
              <c:strCache>
                <c:ptCount val="1"/>
                <c:pt idx="0">
                  <c:v>Kategori 1</c:v>
                </c:pt>
              </c:strCache>
            </c:strRef>
          </c:cat>
          <c:val>
            <c:numRef>
              <c:f>'Ark1'!$F$2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FD-4FB3-9CC9-03F4F1D775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1464152"/>
        <c:axId val="450112880"/>
      </c:barChart>
      <c:catAx>
        <c:axId val="6914641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0112880"/>
        <c:crosses val="autoZero"/>
        <c:auto val="1"/>
        <c:lblAlgn val="ctr"/>
        <c:lblOffset val="100"/>
        <c:noMultiLvlLbl val="0"/>
      </c:catAx>
      <c:valAx>
        <c:axId val="450112880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69146415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DBE50-6260-47C5-9F18-351DE72975BB}" type="datetimeFigureOut">
              <a:rPr lang="da-DK" smtClean="0"/>
              <a:t>08-05-2023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EDF7E-D63B-47DF-8FCB-6DB38F141C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0982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wbornscreening.info/es/glossary/circulos-de-escision-del-receptor-de-las-celulas-t-trec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Buenos días, estoy de Copenhague en Dinamarca.  Desgraciadamente mi español no es tan efectivo, pero voy a intentar.  Gracias por su paciencia. </a:t>
            </a:r>
            <a:endParaRPr lang="es-CU" sz="280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AEDF7E-D63B-47DF-8FCB-6DB38F141CC1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87310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sz="1800" dirty="0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Círculos de escisión del receptor de las células T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U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AEDF7E-D63B-47DF-8FCB-6DB38F141CC1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43198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U" sz="1800" dirty="0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Cada vez que las c</a:t>
            </a:r>
            <a:r>
              <a:rPr lang="es-AR" sz="1800" dirty="0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é</a:t>
            </a:r>
            <a:r>
              <a:rPr lang="es-CU" sz="1800" dirty="0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lulas T se dividen, la concentración de </a:t>
            </a:r>
            <a:r>
              <a:rPr lang="es-CU" sz="1800" dirty="0" err="1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TRECs</a:t>
            </a:r>
            <a:r>
              <a:rPr lang="es-CU" sz="1800" dirty="0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disminuye. 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U" sz="1800" dirty="0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 la edad la concentración de </a:t>
            </a:r>
            <a:r>
              <a:rPr lang="es-CU" sz="1800" dirty="0" err="1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TRECs</a:t>
            </a:r>
            <a:r>
              <a:rPr lang="es-CU" sz="1800" dirty="0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baja.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U" sz="1800" dirty="0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Resultados baja de &lt;50 10</a:t>
            </a:r>
            <a:r>
              <a:rPr lang="es-CU" sz="1800" baseline="30000" dirty="0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es-AR" sz="1800" dirty="0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son anormales y los bebes van a ser investigado por SCID.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U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AEDF7E-D63B-47DF-8FCB-6DB38F141CC1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66427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Pladsholder til diasbillede 1">
            <a:extLst>
              <a:ext uri="{FF2B5EF4-FFF2-40B4-BE49-F238E27FC236}">
                <a16:creationId xmlns:a16="http://schemas.microsoft.com/office/drawing/2014/main" id="{68B9AACE-EBB6-48EE-9ABB-1F4E8FCCAD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Pladsholder til noter 2">
            <a:extLst>
              <a:ext uri="{FF2B5EF4-FFF2-40B4-BE49-F238E27FC236}">
                <a16:creationId xmlns:a16="http://schemas.microsoft.com/office/drawing/2014/main" id="{8041F2BC-A785-4BA2-9784-DF359F3440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VE" sz="1800" dirty="0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3,25 millones de bebes fueron investigados desde 2010 hasta 2017 en California, EEUU.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VE" sz="1800" dirty="0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 posible de ver que solamente una tercera parte de los positivos tenían SCID por verdad. El resto de los positivos son bebes prematures y otros sindromas.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en-US" dirty="0"/>
          </a:p>
        </p:txBody>
      </p:sp>
      <p:sp>
        <p:nvSpPr>
          <p:cNvPr id="49156" name="Pladsholder til diasnummer 3">
            <a:extLst>
              <a:ext uri="{FF2B5EF4-FFF2-40B4-BE49-F238E27FC236}">
                <a16:creationId xmlns:a16="http://schemas.microsoft.com/office/drawing/2014/main" id="{1442A750-0360-44BC-A62F-ADEF58B2F3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115A999-A26F-498C-ADDC-E2A3E3ECD28F}" type="slidenum">
              <a:rPr lang="en-GB" altLang="da-DK" sz="1200"/>
              <a:pPr/>
              <a:t>12</a:t>
            </a:fld>
            <a:endParaRPr lang="en-GB" altLang="da-DK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U" sz="1800" dirty="0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Frecuencias y tipos de diagnósticos en Dinamarca enero 2020 – mayo 2023.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U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AEDF7E-D63B-47DF-8FCB-6DB38F141CC1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07788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sz="1800" dirty="0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Expectativas basadas en el calculó de la situación en EEUU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U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AEDF7E-D63B-47DF-8FCB-6DB38F141CC1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06174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U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AEDF7E-D63B-47DF-8FCB-6DB38F141CC1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9154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trata del diagnóstico neonatal de SCID.</a:t>
            </a:r>
          </a:p>
          <a:p>
            <a:r>
              <a:rPr lang="es-A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Voy a continuar utilizar la palabra SCID que es el nombre normal en inglés, pero creo que en español se llama inmunodeficiencia combinada grave.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Como vamos a discutir en un rato el diagnóstico fue hecho con sangre del bebe cuando tiene pocos días. En común con los diagnósticos de PKU etc.</a:t>
            </a:r>
          </a:p>
          <a:p>
            <a:endParaRPr lang="es-CU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AEDF7E-D63B-47DF-8FCB-6DB38F141CC1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1206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Hay a lo menos 30 diferentes tipos de SCID, los más frecuente son: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H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Deficiencia de IL2rec 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H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Deficiencia de IL7rec  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H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Deficiencia de RAG1/RAG2   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H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Deficiencia de ADA  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H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Deficiencia de JAK3 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U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AEDF7E-D63B-47DF-8FCB-6DB38F141CC1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0655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H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tratamientos posibles son: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Trasplante de médula ósea   y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Tratamiento genético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Ambos tratamientos son muy caros y complicados y la posibilidad por éxito depende de los síntomas del niño. O más precisa de la ausencia de los síntomas.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U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AEDF7E-D63B-47DF-8FCB-6DB38F141CC1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7870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influye en la sobrevivencia después el trasplante de médula ósea en el paciente con SCID?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el trasplante fue hecho emídidamente después nacimiento la sobrevivencia fue 93%, pero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el trasplante fue hecho mas tarde porque el paciente era la primera con la enfermedad en un grupo de hermanos la sobrevivencia fue 54%.</a:t>
            </a:r>
          </a:p>
          <a:p>
            <a:endParaRPr lang="es-CU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AEDF7E-D63B-47DF-8FCB-6DB38F141CC1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2185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Otra investigación de Rebecca Buckley ha ilustrado que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el trasplante fue hecho antes de 3 meses, la sobrevivencia fue como así: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si el trasplante fue hecho después de 3 meses, la sobrevivencia fue como así:</a:t>
            </a:r>
          </a:p>
          <a:p>
            <a:endParaRPr lang="es-CU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AEDF7E-D63B-47DF-8FCB-6DB38F141CC1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0498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estudio francés sobre recién nacidos ha investigado si tienen SCID y si esta investigación vale 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pena </a:t>
            </a:r>
            <a:r>
              <a:rPr lang="es-C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económicamente</a:t>
            </a:r>
            <a:r>
              <a:rPr lang="es-MX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Posiblemente el tratamiento </a:t>
            </a:r>
            <a:r>
              <a:rPr lang="es-MX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posteriori </a:t>
            </a:r>
            <a:r>
              <a:rPr lang="es-MX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 trasplante cuesta demasiado a causa del uso de medicamentos caros y tratamientos intensivos.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resultado fue: a causa de que, el diagnóstico de SCID se realizó muy temprano, fue posible ahorrar dinero.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U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AEDF7E-D63B-47DF-8FCB-6DB38F141CC1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8986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C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investigación neonatal de SCID en Dinamarca empezó en enero de 2020.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C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uso de TRECS 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la investigación neonatal de SCID 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U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AEDF7E-D63B-47DF-8FCB-6DB38F141CC1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4201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Linfocitos que vienen directamente de </a:t>
            </a:r>
            <a:r>
              <a:rPr lang="es-E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thymus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tienen TRECS porque cuando el receptor de células T se forme hay </a:t>
            </a:r>
            <a:r>
              <a:rPr lang="es-AR" sz="18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círculos de escisión del receptor de las células T.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800" dirty="0">
                <a:solidFill>
                  <a:srgbClr val="42424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Los TREC suelen encontrarse en la sangre de todo recién nacido y están en las células T que se están produciendo.</a:t>
            </a:r>
            <a:endParaRPr lang="es-A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U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AEDF7E-D63B-47DF-8FCB-6DB38F141CC1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3840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33C69C-8339-4477-BB19-874BAA171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4282C23F-9752-4268-85BA-9F1E98F92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DD40C08-0A61-4FEC-8A51-44F772B74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265F-07B8-41E3-A72E-B8468D97D33A}" type="datetimeFigureOut">
              <a:rPr lang="da-DK" smtClean="0"/>
              <a:t>08-05-2023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0DD1AB3-27DA-40C2-AFBD-1B56CD198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19B79B2-B783-4FB4-9D43-0E14ADC53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2870-78C1-46AC-91A0-0B42DD3749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3083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6206F4-B460-44F4-9C89-4A6A351B5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0CE881B-53F0-4B7B-AFCC-6CCF2ACBC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04D4D3D-5315-42FF-9472-C670C48B5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265F-07B8-41E3-A72E-B8468D97D33A}" type="datetimeFigureOut">
              <a:rPr lang="da-DK" smtClean="0"/>
              <a:t>08-05-2023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13FD5B2-DA15-4218-9C0A-F49C31572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CD49C40-4C82-49F3-9283-FCCB7AE0D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2870-78C1-46AC-91A0-0B42DD3749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4459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960D32A-D2EB-4E3F-8C3E-7DA10C57AE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FFFC06B-7843-4242-8DFB-6BFF9B990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F978746-295C-4EA7-B27E-55400ACB4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265F-07B8-41E3-A72E-B8468D97D33A}" type="datetimeFigureOut">
              <a:rPr lang="da-DK" smtClean="0"/>
              <a:t>08-05-2023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98A7F23-1B17-4B7C-B058-539026B3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32E2382-D92A-42CC-81C5-0C3C8DCC6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2870-78C1-46AC-91A0-0B42DD3749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279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1A3CF4-B46E-43C6-9725-E98A8DFE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33246BD-E4E0-477F-AB44-8D18AD39E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2171647-B996-42AA-B313-047E48DB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265F-07B8-41E3-A72E-B8468D97D33A}" type="datetimeFigureOut">
              <a:rPr lang="da-DK" smtClean="0"/>
              <a:t>08-05-2023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36947A3-DA31-489F-864A-6EB8379A4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F7FDE21-1D3B-42D6-9F53-7FC3601B1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2870-78C1-46AC-91A0-0B42DD3749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8278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C4048A-2502-471E-9D99-EFEBF3758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6A2D9FD-BBEF-4C82-95FF-2F34FAA3C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6E504EC-2406-44B1-ADFF-105CDDEA8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265F-07B8-41E3-A72E-B8468D97D33A}" type="datetimeFigureOut">
              <a:rPr lang="da-DK" smtClean="0"/>
              <a:t>08-05-2023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4325C2-AF81-48F4-A6FC-EC414503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0E646B8-C773-4690-A6D5-8D7E8E40F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2870-78C1-46AC-91A0-0B42DD3749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4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92276C-BBE4-4D20-929C-C696C04B7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82612E1-3A54-42EC-B0EA-9BAC207D19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A84AB09-2428-4662-8475-DABBBF055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9A6671A-FB07-4BA1-8BCD-B54650A3C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265F-07B8-41E3-A72E-B8468D97D33A}" type="datetimeFigureOut">
              <a:rPr lang="da-DK" smtClean="0"/>
              <a:t>08-05-2023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076CC6F-2E70-4448-A4B6-49A4C512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0835156-1A07-4479-8784-C677FB98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2870-78C1-46AC-91A0-0B42DD3749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802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D093CD-8F55-41BB-96B6-0385CFC39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8D5B0FB-AFBC-468E-B226-B76741B1C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08304FC-EB8E-45D5-9057-E3F439B9F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A7DA362-06D8-47AF-BDC0-BCF90501F3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F9A96F1-3D82-4EAA-A038-B2E0893178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C1FC1468-5E93-43E8-9AAD-F2AFE0257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265F-07B8-41E3-A72E-B8468D97D33A}" type="datetimeFigureOut">
              <a:rPr lang="da-DK" smtClean="0"/>
              <a:t>08-05-2023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EADDCD13-AB19-46AE-B338-4833B4908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53184206-9057-4FBC-A4D1-5AD4E7F32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2870-78C1-46AC-91A0-0B42DD3749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98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77FB2-0E6D-4738-B1B6-1940CD1B1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C63E3DC-2088-49B8-9DE2-AED17C39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265F-07B8-41E3-A72E-B8468D97D33A}" type="datetimeFigureOut">
              <a:rPr lang="da-DK" smtClean="0"/>
              <a:t>08-05-2023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85F424F-4C99-4088-97AB-BD5C8213A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2A48BC3-6C02-4D36-A194-4522B59D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2870-78C1-46AC-91A0-0B42DD3749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2312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999F6B3-D26C-4A2A-8198-56D3F0573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265F-07B8-41E3-A72E-B8468D97D33A}" type="datetimeFigureOut">
              <a:rPr lang="da-DK" smtClean="0"/>
              <a:t>08-05-2023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F337F707-84E8-4A3B-B48B-0C4F5D47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92175C1-924B-418E-AEEF-E6E628371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2870-78C1-46AC-91A0-0B42DD3749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420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FAC0E-40D9-4CF1-81F8-CE038E449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07B69A5-3671-4267-8469-E4A82D07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61ECD20-E897-4D5E-8FC1-813F5395D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0297FBA-7C18-4D2B-992F-2BA265912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265F-07B8-41E3-A72E-B8468D97D33A}" type="datetimeFigureOut">
              <a:rPr lang="da-DK" smtClean="0"/>
              <a:t>08-05-2023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2673B49-9318-4884-AEB2-4926387D2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D601D02-C3F2-469C-9F05-581CDBE4B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2870-78C1-46AC-91A0-0B42DD3749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9187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934DA4-A644-44D4-9C57-CA97971B0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90E25639-A1E1-495A-8EA9-49DE2D48BF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B0D93BB-9646-48CF-8246-D5C5E7860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506C74C-7C61-4547-A5FE-706C97CBB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265F-07B8-41E3-A72E-B8468D97D33A}" type="datetimeFigureOut">
              <a:rPr lang="da-DK" smtClean="0"/>
              <a:t>08-05-2023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1DD3761-4C03-4B58-AB87-87BC7206E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8799997-FDE0-4E2F-A2CD-AA30789A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2870-78C1-46AC-91A0-0B42DD3749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070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0A5F6C5-59DE-4642-8437-A7294A72A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7AB6EE6-CA80-4F08-8A0C-C27B234A1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37B9ABE-220B-4257-8D6E-510E8D01F3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B265F-07B8-41E3-A72E-B8468D97D33A}" type="datetimeFigureOut">
              <a:rPr lang="da-DK" smtClean="0"/>
              <a:t>08-05-2023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9479B16-4CA0-4F06-8211-50A61A5DB2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260F89F-FD36-4AC3-8416-60AE5EB51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A2870-78C1-46AC-91A0-0B42DD3749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7460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FC483C-D101-450F-ACA8-0A169FA89C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Antecedentes y experiencia de la detección de SCID neonatal en Dinamarca</a:t>
            </a:r>
            <a:endParaRPr lang="en-AU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FA48EC5-DD75-4094-BE25-71F5734BFC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Carsten Heilmann MD</a:t>
            </a:r>
          </a:p>
          <a:p>
            <a:r>
              <a:rPr lang="da-DK" dirty="0" err="1"/>
              <a:t>Childrens</a:t>
            </a:r>
            <a:r>
              <a:rPr lang="da-DK" dirty="0"/>
              <a:t> Department</a:t>
            </a:r>
          </a:p>
          <a:p>
            <a:r>
              <a:rPr lang="da-DK" dirty="0"/>
              <a:t>Rigshospitalet, Copenhagen Denmark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25009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1">
            <a:extLst>
              <a:ext uri="{FF2B5EF4-FFF2-40B4-BE49-F238E27FC236}">
                <a16:creationId xmlns:a16="http://schemas.microsoft.com/office/drawing/2014/main" id="{02D76F4B-46A4-4F1F-9C6A-9CA977832C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976" y="2420939"/>
            <a:ext cx="4824413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F1427AD-09BC-482C-B8D2-33290D4D8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675" y="587148"/>
            <a:ext cx="8807450" cy="95924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Círculos de escisión del receptor de células T (TRECS) en la investigación neonatal de SCID</a:t>
            </a:r>
            <a:r>
              <a:rPr kumimoji="0" lang="es-E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FB053E-53D6-4D6B-8E6B-EA7885F4D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8849"/>
            <a:ext cx="3248025" cy="638175"/>
          </a:xfrm>
        </p:spPr>
        <p:txBody>
          <a:bodyPr>
            <a:normAutofit/>
          </a:bodyPr>
          <a:lstStyle/>
          <a:p>
            <a:r>
              <a:rPr lang="es-CU" sz="1400" b="1" dirty="0"/>
              <a:t>J S Y </a:t>
            </a:r>
            <a:r>
              <a:rPr lang="es-CU" sz="1400" b="1" dirty="0" err="1"/>
              <a:t>Kwork</a:t>
            </a:r>
            <a:r>
              <a:rPr lang="es-CU" sz="1400" b="1" dirty="0"/>
              <a:t> et 2020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196C0AB2-F00C-4A5F-BE58-283123C79C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5107" y="1757129"/>
            <a:ext cx="8530515" cy="5100871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3E07357A-AD16-44C2-877C-F63EB53D281E}"/>
              </a:ext>
            </a:extLst>
          </p:cNvPr>
          <p:cNvSpPr txBox="1"/>
          <p:nvPr/>
        </p:nvSpPr>
        <p:spPr>
          <a:xfrm>
            <a:off x="613961" y="342810"/>
            <a:ext cx="369650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U" sz="4000" dirty="0">
                <a:solidFill>
                  <a:srgbClr val="FF0000"/>
                </a:solidFill>
              </a:rPr>
              <a:t>Cada vez que las c</a:t>
            </a:r>
            <a:r>
              <a:rPr lang="es-AR" sz="4000" dirty="0">
                <a:solidFill>
                  <a:srgbClr val="FF0000"/>
                </a:solidFill>
              </a:rPr>
              <a:t>é</a:t>
            </a:r>
            <a:r>
              <a:rPr lang="es-CU" sz="4000" dirty="0">
                <a:solidFill>
                  <a:srgbClr val="FF0000"/>
                </a:solidFill>
              </a:rPr>
              <a:t>lulas T se dividen, la concentración de </a:t>
            </a:r>
            <a:r>
              <a:rPr lang="es-CU" sz="4000" dirty="0" err="1">
                <a:solidFill>
                  <a:srgbClr val="FF0000"/>
                </a:solidFill>
              </a:rPr>
              <a:t>TRECs</a:t>
            </a:r>
            <a:r>
              <a:rPr lang="es-CU" sz="4000" dirty="0">
                <a:solidFill>
                  <a:srgbClr val="FF0000"/>
                </a:solidFill>
              </a:rPr>
              <a:t> disminuye. </a:t>
            </a:r>
          </a:p>
          <a:p>
            <a:r>
              <a:rPr lang="es-CU" sz="4000" dirty="0">
                <a:solidFill>
                  <a:srgbClr val="FF0000"/>
                </a:solidFill>
              </a:rPr>
              <a:t>Con la edad la concentración de </a:t>
            </a:r>
            <a:r>
              <a:rPr lang="es-CU" sz="4000" dirty="0" err="1">
                <a:solidFill>
                  <a:srgbClr val="FF0000"/>
                </a:solidFill>
              </a:rPr>
              <a:t>TRECs</a:t>
            </a:r>
            <a:r>
              <a:rPr lang="es-CU" sz="4000" dirty="0">
                <a:solidFill>
                  <a:srgbClr val="FF0000"/>
                </a:solidFill>
              </a:rPr>
              <a:t> baja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FDC0C273-269B-4848-A237-508401740BE7}"/>
              </a:ext>
            </a:extLst>
          </p:cNvPr>
          <p:cNvSpPr txBox="1"/>
          <p:nvPr/>
        </p:nvSpPr>
        <p:spPr>
          <a:xfrm>
            <a:off x="6169802" y="1968043"/>
            <a:ext cx="139493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U" sz="30000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A90624D5-5612-4607-A642-57A326B91025}"/>
              </a:ext>
            </a:extLst>
          </p:cNvPr>
          <p:cNvSpPr txBox="1"/>
          <p:nvPr/>
        </p:nvSpPr>
        <p:spPr>
          <a:xfrm>
            <a:off x="7397553" y="3890866"/>
            <a:ext cx="303801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U" sz="7200" dirty="0"/>
              <a:t>SCID</a:t>
            </a:r>
          </a:p>
          <a:p>
            <a:r>
              <a:rPr lang="es-CU" sz="7200" dirty="0"/>
              <a:t>&lt;50 10</a:t>
            </a:r>
            <a:r>
              <a:rPr lang="es-CU" sz="7200" baseline="300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010060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kstfelt 4">
            <a:extLst>
              <a:ext uri="{FF2B5EF4-FFF2-40B4-BE49-F238E27FC236}">
                <a16:creationId xmlns:a16="http://schemas.microsoft.com/office/drawing/2014/main" id="{163D176A-811A-4E13-BFD5-946EAE374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490" y="6399477"/>
            <a:ext cx="1516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Puck et al. 2019</a:t>
            </a:r>
          </a:p>
        </p:txBody>
      </p:sp>
      <p:sp>
        <p:nvSpPr>
          <p:cNvPr id="29702" name="Tekstboks 1">
            <a:extLst>
              <a:ext uri="{FF2B5EF4-FFF2-40B4-BE49-F238E27FC236}">
                <a16:creationId xmlns:a16="http://schemas.microsoft.com/office/drawing/2014/main" id="{5C5EFB3D-A618-467F-A0CA-72F330B737F9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558925" y="2084388"/>
            <a:ext cx="2700338" cy="193899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VE" altLang="en-US" dirty="0"/>
              <a:t>3,25 </a:t>
            </a:r>
            <a:r>
              <a:rPr lang="es-VE" altLang="en-US"/>
              <a:t>millones de bebes </a:t>
            </a:r>
            <a:r>
              <a:rPr lang="es-VE" altLang="en-US" dirty="0"/>
              <a:t>fueron investigados desde</a:t>
            </a:r>
          </a:p>
          <a:p>
            <a:r>
              <a:rPr lang="es-VE" altLang="en-US" dirty="0"/>
              <a:t>2010 hasta 2017 en California, EEUU</a:t>
            </a:r>
          </a:p>
        </p:txBody>
      </p:sp>
      <p:grpSp>
        <p:nvGrpSpPr>
          <p:cNvPr id="4" name="Gruppe 3">
            <a:extLst>
              <a:ext uri="{FF2B5EF4-FFF2-40B4-BE49-F238E27FC236}">
                <a16:creationId xmlns:a16="http://schemas.microsoft.com/office/drawing/2014/main" id="{AE13F4F1-C74F-4D49-A85B-B47E25B9FE9E}"/>
              </a:ext>
            </a:extLst>
          </p:cNvPr>
          <p:cNvGrpSpPr/>
          <p:nvPr/>
        </p:nvGrpSpPr>
        <p:grpSpPr>
          <a:xfrm>
            <a:off x="4360863" y="1572687"/>
            <a:ext cx="5911850" cy="6597781"/>
            <a:chOff x="4360863" y="188913"/>
            <a:chExt cx="5911850" cy="6359526"/>
          </a:xfrm>
        </p:grpSpPr>
        <p:pic>
          <p:nvPicPr>
            <p:cNvPr id="29698" name="Picture 2">
              <a:extLst>
                <a:ext uri="{FF2B5EF4-FFF2-40B4-BE49-F238E27FC236}">
                  <a16:creationId xmlns:a16="http://schemas.microsoft.com/office/drawing/2014/main" id="{9DA96F81-4607-499A-A959-0FF0F87532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0863" y="188913"/>
              <a:ext cx="5911850" cy="6359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146EB14C-CFAA-4BF7-9BFF-780BF84EA9D1}"/>
                </a:ext>
              </a:extLst>
            </p:cNvPr>
            <p:cNvSpPr/>
            <p:nvPr/>
          </p:nvSpPr>
          <p:spPr>
            <a:xfrm>
              <a:off x="5134062" y="4983061"/>
              <a:ext cx="4538444" cy="15653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U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56691-10B9-4FF1-B7C2-08D4F99FD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151" y="0"/>
            <a:ext cx="3763178" cy="6013641"/>
          </a:xfrm>
        </p:spPr>
        <p:txBody>
          <a:bodyPr/>
          <a:lstStyle/>
          <a:p>
            <a:pPr algn="ctr"/>
            <a:r>
              <a:rPr lang="es-CU" dirty="0"/>
              <a:t>Dinamarca</a:t>
            </a:r>
            <a:br>
              <a:rPr lang="es-CU" dirty="0"/>
            </a:br>
            <a:r>
              <a:rPr lang="es-CU" dirty="0"/>
              <a:t>enero 2020 – mayo 2023</a:t>
            </a:r>
            <a:br>
              <a:rPr lang="es-CU" dirty="0"/>
            </a:br>
            <a:br>
              <a:rPr lang="es-CU" dirty="0"/>
            </a:br>
            <a:r>
              <a:rPr lang="es-CU" dirty="0"/>
              <a:t>Frecuencias y tipos de diagnósticos</a:t>
            </a:r>
          </a:p>
        </p:txBody>
      </p:sp>
      <p:graphicFrame>
        <p:nvGraphicFramePr>
          <p:cNvPr id="6" name="Pladsholder til indhold 5">
            <a:extLst>
              <a:ext uri="{FF2B5EF4-FFF2-40B4-BE49-F238E27FC236}">
                <a16:creationId xmlns:a16="http://schemas.microsoft.com/office/drawing/2014/main" id="{A3BB55F7-069C-4845-ADDA-5E25DC73E6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223169"/>
              </p:ext>
            </p:extLst>
          </p:nvPr>
        </p:nvGraphicFramePr>
        <p:xfrm>
          <a:off x="4859357" y="555109"/>
          <a:ext cx="5485482" cy="6013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C4307195-9CE2-41BF-ABB7-373CFC048272}"/>
              </a:ext>
            </a:extLst>
          </p:cNvPr>
          <p:cNvSpPr txBox="1"/>
          <p:nvPr/>
        </p:nvSpPr>
        <p:spPr>
          <a:xfrm>
            <a:off x="2609304" y="5121290"/>
            <a:ext cx="141955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U" dirty="0"/>
              <a:t>X-</a:t>
            </a:r>
            <a:r>
              <a:rPr lang="es-CU" dirty="0" err="1"/>
              <a:t>linked</a:t>
            </a:r>
            <a:r>
              <a:rPr lang="es-CU" dirty="0"/>
              <a:t> SCID</a:t>
            </a:r>
          </a:p>
        </p:txBody>
      </p:sp>
      <p:cxnSp>
        <p:nvCxnSpPr>
          <p:cNvPr id="9" name="Lige forbindelse 8">
            <a:extLst>
              <a:ext uri="{FF2B5EF4-FFF2-40B4-BE49-F238E27FC236}">
                <a16:creationId xmlns:a16="http://schemas.microsoft.com/office/drawing/2014/main" id="{1F72408C-5F9F-4A1D-A8C0-641A41CECEBB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4028860" y="3429000"/>
            <a:ext cx="1985574" cy="1876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felt 7">
            <a:extLst>
              <a:ext uri="{FF2B5EF4-FFF2-40B4-BE49-F238E27FC236}">
                <a16:creationId xmlns:a16="http://schemas.microsoft.com/office/drawing/2014/main" id="{FCAD054F-B697-4F68-8D13-0D97B32F092B}"/>
              </a:ext>
            </a:extLst>
          </p:cNvPr>
          <p:cNvSpPr txBox="1"/>
          <p:nvPr/>
        </p:nvSpPr>
        <p:spPr>
          <a:xfrm>
            <a:off x="2609304" y="5657462"/>
            <a:ext cx="240245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U" dirty="0" err="1"/>
              <a:t>Syndroma</a:t>
            </a:r>
            <a:r>
              <a:rPr lang="es-CU" dirty="0"/>
              <a:t> </a:t>
            </a:r>
            <a:r>
              <a:rPr lang="es-CU" dirty="0" err="1"/>
              <a:t>cartilage</a:t>
            </a:r>
            <a:r>
              <a:rPr lang="es-CU" dirty="0"/>
              <a:t> </a:t>
            </a:r>
            <a:r>
              <a:rPr lang="es-CU" dirty="0" err="1"/>
              <a:t>hair</a:t>
            </a:r>
            <a:endParaRPr lang="es-CU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3EE80975-0CDB-4DFB-A2F0-A685144C809A}"/>
              </a:ext>
            </a:extLst>
          </p:cNvPr>
          <p:cNvSpPr txBox="1"/>
          <p:nvPr/>
        </p:nvSpPr>
        <p:spPr>
          <a:xfrm>
            <a:off x="9614079" y="1481070"/>
            <a:ext cx="13260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5400" dirty="0"/>
              <a:t>N: 8</a:t>
            </a:r>
            <a:endParaRPr lang="es-AR" sz="5400" dirty="0"/>
          </a:p>
        </p:txBody>
      </p:sp>
    </p:spTree>
    <p:extLst>
      <p:ext uri="{BB962C8B-B14F-4D97-AF65-F5344CB8AC3E}">
        <p14:creationId xmlns:p14="http://schemas.microsoft.com/office/powerpoint/2010/main" val="3941172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Pladsholder til sidefod 3">
            <a:extLst>
              <a:ext uri="{FF2B5EF4-FFF2-40B4-BE49-F238E27FC236}">
                <a16:creationId xmlns:a16="http://schemas.microsoft.com/office/drawing/2014/main" id="{18FAC817-FF7A-40C7-89BE-1EBBAFE7DB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0844" y="5805488"/>
            <a:ext cx="8152031" cy="692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sz="1400" dirty="0"/>
              <a:t>Kwan et al. J Allergy Clin Immunol 2013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en-US" altLang="en-US" sz="1400" dirty="0"/>
              <a:t>Numbers confirmed in later publications 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en-US" altLang="en-US" sz="1400" dirty="0"/>
              <a:t>incl Puck et al including 3,25 </a:t>
            </a:r>
            <a:r>
              <a:rPr lang="en-US" altLang="en-US" sz="1400" dirty="0" err="1"/>
              <a:t>mio</a:t>
            </a:r>
            <a:r>
              <a:rPr lang="en-US" altLang="en-US" sz="1400" dirty="0"/>
              <a:t> screened children</a:t>
            </a:r>
          </a:p>
        </p:txBody>
      </p:sp>
      <p:sp>
        <p:nvSpPr>
          <p:cNvPr id="28676" name="Tekstfelt 10">
            <a:extLst>
              <a:ext uri="{FF2B5EF4-FFF2-40B4-BE49-F238E27FC236}">
                <a16:creationId xmlns:a16="http://schemas.microsoft.com/office/drawing/2014/main" id="{056E1627-041A-4A0E-B91F-CBFCE0C02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9925" y="53467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77" name="Tekstfelt 11">
            <a:extLst>
              <a:ext uri="{FF2B5EF4-FFF2-40B4-BE49-F238E27FC236}">
                <a16:creationId xmlns:a16="http://schemas.microsoft.com/office/drawing/2014/main" id="{33975A90-EADD-4446-B069-F375E1F92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089" y="1158875"/>
            <a:ext cx="4503737" cy="336550"/>
          </a:xfrm>
          <a:prstGeom prst="rect">
            <a:avLst/>
          </a:prstGeom>
          <a:noFill/>
          <a:ln w="9525">
            <a:solidFill>
              <a:srgbClr val="1F4A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10 years Danish cohort of 600,000 newborn</a:t>
            </a:r>
          </a:p>
        </p:txBody>
      </p:sp>
      <p:sp>
        <p:nvSpPr>
          <p:cNvPr id="28678" name="Tekstfelt 12">
            <a:extLst>
              <a:ext uri="{FF2B5EF4-FFF2-40B4-BE49-F238E27FC236}">
                <a16:creationId xmlns:a16="http://schemas.microsoft.com/office/drawing/2014/main" id="{C057BFF6-2729-4FA1-9F5D-3F21F5B33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2889" y="2017713"/>
            <a:ext cx="2879725" cy="296862"/>
          </a:xfrm>
          <a:prstGeom prst="rect">
            <a:avLst/>
          </a:prstGeom>
          <a:noFill/>
          <a:ln w="9525">
            <a:solidFill>
              <a:srgbClr val="1F4A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Negative TREC (&lt;25 cop/µl)</a:t>
            </a:r>
          </a:p>
        </p:txBody>
      </p:sp>
      <p:sp>
        <p:nvSpPr>
          <p:cNvPr id="28679" name="Tekstfelt 13">
            <a:extLst>
              <a:ext uri="{FF2B5EF4-FFF2-40B4-BE49-F238E27FC236}">
                <a16:creationId xmlns:a16="http://schemas.microsoft.com/office/drawing/2014/main" id="{80C3FB0A-3FF7-49D8-A61E-C2EC3F869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700" y="2008189"/>
            <a:ext cx="3536950" cy="306387"/>
          </a:xfrm>
          <a:prstGeom prst="rect">
            <a:avLst/>
          </a:prstGeom>
          <a:noFill/>
          <a:ln w="9525">
            <a:solidFill>
              <a:srgbClr val="1F4A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Tests with technical problems: 480</a:t>
            </a:r>
          </a:p>
        </p:txBody>
      </p:sp>
      <p:sp>
        <p:nvSpPr>
          <p:cNvPr id="28680" name="Tekstfelt 14">
            <a:extLst>
              <a:ext uri="{FF2B5EF4-FFF2-40B4-BE49-F238E27FC236}">
                <a16:creationId xmlns:a16="http://schemas.microsoft.com/office/drawing/2014/main" id="{2E605608-D771-41AA-8F7B-2B2932ACF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8" y="1741488"/>
            <a:ext cx="1981200" cy="552450"/>
          </a:xfrm>
          <a:prstGeom prst="rect">
            <a:avLst/>
          </a:prstGeom>
          <a:noFill/>
          <a:ln w="9525">
            <a:solidFill>
              <a:srgbClr val="1F4A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Normal TREC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599,067</a:t>
            </a:r>
          </a:p>
        </p:txBody>
      </p:sp>
      <p:sp>
        <p:nvSpPr>
          <p:cNvPr id="28681" name="Tekstfelt 15">
            <a:extLst>
              <a:ext uri="{FF2B5EF4-FFF2-40B4-BE49-F238E27FC236}">
                <a16:creationId xmlns:a16="http://schemas.microsoft.com/office/drawing/2014/main" id="{FAC27170-80B9-4045-A00C-C7702FE17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475" y="2652713"/>
            <a:ext cx="1479550" cy="296862"/>
          </a:xfrm>
          <a:prstGeom prst="rect">
            <a:avLst/>
          </a:prstGeom>
          <a:noFill/>
          <a:ln w="9525">
            <a:solidFill>
              <a:srgbClr val="1F4A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Mature: 79</a:t>
            </a:r>
          </a:p>
        </p:txBody>
      </p:sp>
      <p:sp>
        <p:nvSpPr>
          <p:cNvPr id="28682" name="Tekstfelt 16">
            <a:extLst>
              <a:ext uri="{FF2B5EF4-FFF2-40B4-BE49-F238E27FC236}">
                <a16:creationId xmlns:a16="http://schemas.microsoft.com/office/drawing/2014/main" id="{C8D123AE-1C56-4305-8271-DC6EBDCC3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1214" y="2676525"/>
            <a:ext cx="1590675" cy="304800"/>
          </a:xfrm>
          <a:prstGeom prst="rect">
            <a:avLst/>
          </a:prstGeom>
          <a:noFill/>
          <a:ln w="9525">
            <a:solidFill>
              <a:srgbClr val="1F4A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Premature: 448</a:t>
            </a:r>
          </a:p>
        </p:txBody>
      </p:sp>
      <p:sp>
        <p:nvSpPr>
          <p:cNvPr id="28688" name="Tekstfelt 28">
            <a:extLst>
              <a:ext uri="{FF2B5EF4-FFF2-40B4-BE49-F238E27FC236}">
                <a16:creationId xmlns:a16="http://schemas.microsoft.com/office/drawing/2014/main" id="{89AC5136-A225-45C1-8A93-9B96E0B78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09076" y="3322639"/>
            <a:ext cx="1450975" cy="433387"/>
          </a:xfrm>
          <a:prstGeom prst="rect">
            <a:avLst/>
          </a:prstGeom>
          <a:noFill/>
          <a:ln w="9525">
            <a:solidFill>
              <a:srgbClr val="1F4A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New test</a:t>
            </a:r>
          </a:p>
        </p:txBody>
      </p:sp>
      <p:sp>
        <p:nvSpPr>
          <p:cNvPr id="28689" name="Tekstfelt 29">
            <a:extLst>
              <a:ext uri="{FF2B5EF4-FFF2-40B4-BE49-F238E27FC236}">
                <a16:creationId xmlns:a16="http://schemas.microsoft.com/office/drawing/2014/main" id="{04AA0DFC-7285-4688-9D56-8AB50B9D8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1075" y="2538414"/>
            <a:ext cx="1479550" cy="242887"/>
          </a:xfrm>
          <a:prstGeom prst="rect">
            <a:avLst/>
          </a:prstGeom>
          <a:noFill/>
          <a:ln w="9525">
            <a:solidFill>
              <a:srgbClr val="1F4A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en-US" sz="1800"/>
              <a:t>New test</a:t>
            </a:r>
          </a:p>
        </p:txBody>
      </p:sp>
      <p:sp>
        <p:nvSpPr>
          <p:cNvPr id="28690" name="Tekstfelt 30">
            <a:extLst>
              <a:ext uri="{FF2B5EF4-FFF2-40B4-BE49-F238E27FC236}">
                <a16:creationId xmlns:a16="http://schemas.microsoft.com/office/drawing/2014/main" id="{0E6860D0-2F0A-4ADF-A0CD-88F4E2909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913" y="3330575"/>
            <a:ext cx="3689350" cy="420688"/>
          </a:xfrm>
          <a:prstGeom prst="rect">
            <a:avLst/>
          </a:prstGeom>
          <a:noFill/>
          <a:ln w="9525">
            <a:solidFill>
              <a:srgbClr val="1F4A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Normal flow cytometry (healthy) : 49</a:t>
            </a:r>
          </a:p>
        </p:txBody>
      </p:sp>
      <p:sp>
        <p:nvSpPr>
          <p:cNvPr id="28691" name="Tekstfelt 31">
            <a:extLst>
              <a:ext uri="{FF2B5EF4-FFF2-40B4-BE49-F238E27FC236}">
                <a16:creationId xmlns:a16="http://schemas.microsoft.com/office/drawing/2014/main" id="{1CF98E04-8CE0-4464-98C6-F015EA435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50" y="3341688"/>
            <a:ext cx="3016250" cy="404812"/>
          </a:xfrm>
          <a:prstGeom prst="rect">
            <a:avLst/>
          </a:prstGeom>
          <a:noFill/>
          <a:ln w="9525">
            <a:solidFill>
              <a:srgbClr val="1F4A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Abnormal flow cytometry: 30</a:t>
            </a:r>
          </a:p>
        </p:txBody>
      </p:sp>
      <p:sp>
        <p:nvSpPr>
          <p:cNvPr id="28692" name="Tekstfelt 32">
            <a:extLst>
              <a:ext uri="{FF2B5EF4-FFF2-40B4-BE49-F238E27FC236}">
                <a16:creationId xmlns:a16="http://schemas.microsoft.com/office/drawing/2014/main" id="{B05A6123-8AFD-4C57-9FD6-4EE142153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25" y="4487863"/>
            <a:ext cx="1511300" cy="690562"/>
          </a:xfrm>
          <a:prstGeom prst="rect">
            <a:avLst/>
          </a:prstGeom>
          <a:noFill/>
          <a:ln w="9525">
            <a:solidFill>
              <a:srgbClr val="1F4A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Secondary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lymphopenia: 4</a:t>
            </a:r>
          </a:p>
        </p:txBody>
      </p:sp>
      <p:sp>
        <p:nvSpPr>
          <p:cNvPr id="28693" name="Tekstfelt 33">
            <a:extLst>
              <a:ext uri="{FF2B5EF4-FFF2-40B4-BE49-F238E27FC236}">
                <a16:creationId xmlns:a16="http://schemas.microsoft.com/office/drawing/2014/main" id="{88A69016-1CDA-4EC1-9C94-77DE4C9C8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5338" y="4489450"/>
            <a:ext cx="2398712" cy="704850"/>
          </a:xfrm>
          <a:prstGeom prst="rect">
            <a:avLst/>
          </a:prstGeom>
          <a:noFill/>
          <a:ln w="9525">
            <a:solidFill>
              <a:srgbClr val="1F4A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Premature w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transitory lymphopenia: 5</a:t>
            </a:r>
          </a:p>
        </p:txBody>
      </p:sp>
      <p:sp>
        <p:nvSpPr>
          <p:cNvPr id="28694" name="Tekstfelt 34">
            <a:extLst>
              <a:ext uri="{FF2B5EF4-FFF2-40B4-BE49-F238E27FC236}">
                <a16:creationId xmlns:a16="http://schemas.microsoft.com/office/drawing/2014/main" id="{5E39D287-539B-4782-9B03-83B0E9808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3425" y="4489451"/>
            <a:ext cx="909638" cy="315913"/>
          </a:xfrm>
          <a:prstGeom prst="rect">
            <a:avLst/>
          </a:prstGeom>
          <a:noFill/>
          <a:ln w="9525">
            <a:solidFill>
              <a:srgbClr val="1F4A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SCID: 9</a:t>
            </a:r>
          </a:p>
        </p:txBody>
      </p:sp>
      <p:sp>
        <p:nvSpPr>
          <p:cNvPr id="28695" name="Tekstfelt 35">
            <a:extLst>
              <a:ext uri="{FF2B5EF4-FFF2-40B4-BE49-F238E27FC236}">
                <a16:creationId xmlns:a16="http://schemas.microsoft.com/office/drawing/2014/main" id="{570F0BCE-E1A7-4DF6-B85C-B19D7CC77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6038" y="4481514"/>
            <a:ext cx="1624012" cy="974725"/>
          </a:xfrm>
          <a:prstGeom prst="rect">
            <a:avLst/>
          </a:prstGeom>
          <a:noFill/>
          <a:ln w="9525">
            <a:solidFill>
              <a:srgbClr val="1F4A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Ataxia tel: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22q11: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Trisomia 21: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Total: 8</a:t>
            </a:r>
          </a:p>
        </p:txBody>
      </p:sp>
      <p:sp>
        <p:nvSpPr>
          <p:cNvPr id="28696" name="Tekstfelt 36">
            <a:extLst>
              <a:ext uri="{FF2B5EF4-FFF2-40B4-BE49-F238E27FC236}">
                <a16:creationId xmlns:a16="http://schemas.microsoft.com/office/drawing/2014/main" id="{DFCA028A-95B1-4C9F-A630-7F3976A1E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850" y="4481513"/>
            <a:ext cx="2057400" cy="819150"/>
          </a:xfrm>
          <a:prstGeom prst="rect">
            <a:avLst/>
          </a:prstGeom>
          <a:noFill/>
          <a:ln w="9525">
            <a:solidFill>
              <a:srgbClr val="1F4A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Common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immunodeficiency: 4</a:t>
            </a:r>
          </a:p>
        </p:txBody>
      </p:sp>
      <p:cxnSp>
        <p:nvCxnSpPr>
          <p:cNvPr id="9" name="Lige forbindelse 8">
            <a:extLst>
              <a:ext uri="{FF2B5EF4-FFF2-40B4-BE49-F238E27FC236}">
                <a16:creationId xmlns:a16="http://schemas.microsoft.com/office/drawing/2014/main" id="{D2B5B8BC-9700-472C-9844-BE77DB9DDCB3}"/>
              </a:ext>
            </a:extLst>
          </p:cNvPr>
          <p:cNvCxnSpPr>
            <a:cxnSpLocks/>
            <a:stCxn id="28677" idx="2"/>
          </p:cNvCxnSpPr>
          <p:nvPr/>
        </p:nvCxnSpPr>
        <p:spPr>
          <a:xfrm flipH="1">
            <a:off x="3460750" y="1495425"/>
            <a:ext cx="3048000" cy="514350"/>
          </a:xfrm>
          <a:prstGeom prst="line">
            <a:avLst/>
          </a:prstGeom>
          <a:ln w="9525">
            <a:solidFill>
              <a:srgbClr val="1F29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F1F50293-48D9-4333-9B11-5C70EADEC786}"/>
              </a:ext>
            </a:extLst>
          </p:cNvPr>
          <p:cNvCxnSpPr>
            <a:cxnSpLocks/>
            <a:stCxn id="28677" idx="2"/>
            <a:endCxn id="28678" idx="0"/>
          </p:cNvCxnSpPr>
          <p:nvPr/>
        </p:nvCxnSpPr>
        <p:spPr>
          <a:xfrm>
            <a:off x="6508750" y="1495425"/>
            <a:ext cx="254000" cy="522288"/>
          </a:xfrm>
          <a:prstGeom prst="line">
            <a:avLst/>
          </a:prstGeom>
          <a:ln w="9525">
            <a:solidFill>
              <a:srgbClr val="1F29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Lige forbindelse 41">
            <a:extLst>
              <a:ext uri="{FF2B5EF4-FFF2-40B4-BE49-F238E27FC236}">
                <a16:creationId xmlns:a16="http://schemas.microsoft.com/office/drawing/2014/main" id="{1FABCA6A-C8B7-4635-876D-E9F8CBFE2B86}"/>
              </a:ext>
            </a:extLst>
          </p:cNvPr>
          <p:cNvCxnSpPr>
            <a:cxnSpLocks/>
            <a:endCxn id="28680" idx="0"/>
          </p:cNvCxnSpPr>
          <p:nvPr/>
        </p:nvCxnSpPr>
        <p:spPr>
          <a:xfrm>
            <a:off x="6534150" y="1504950"/>
            <a:ext cx="2928938" cy="236538"/>
          </a:xfrm>
          <a:prstGeom prst="line">
            <a:avLst/>
          </a:prstGeom>
          <a:ln w="9525">
            <a:solidFill>
              <a:srgbClr val="1F29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Lige forbindelse 44">
            <a:extLst>
              <a:ext uri="{FF2B5EF4-FFF2-40B4-BE49-F238E27FC236}">
                <a16:creationId xmlns:a16="http://schemas.microsoft.com/office/drawing/2014/main" id="{370885B6-D85B-4D24-A9B4-BD25E56CBC25}"/>
              </a:ext>
            </a:extLst>
          </p:cNvPr>
          <p:cNvCxnSpPr>
            <a:cxnSpLocks/>
            <a:stCxn id="28679" idx="2"/>
            <a:endCxn id="28689" idx="0"/>
          </p:cNvCxnSpPr>
          <p:nvPr/>
        </p:nvCxnSpPr>
        <p:spPr>
          <a:xfrm>
            <a:off x="3432176" y="2314575"/>
            <a:ext cx="828675" cy="223838"/>
          </a:xfrm>
          <a:prstGeom prst="line">
            <a:avLst/>
          </a:prstGeom>
          <a:ln w="9525">
            <a:solidFill>
              <a:srgbClr val="1F29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Lige forbindelse 47">
            <a:extLst>
              <a:ext uri="{FF2B5EF4-FFF2-40B4-BE49-F238E27FC236}">
                <a16:creationId xmlns:a16="http://schemas.microsoft.com/office/drawing/2014/main" id="{57A7FB06-664E-4104-BA4E-6D0F1A9F6742}"/>
              </a:ext>
            </a:extLst>
          </p:cNvPr>
          <p:cNvCxnSpPr>
            <a:cxnSpLocks/>
            <a:stCxn id="28678" idx="2"/>
          </p:cNvCxnSpPr>
          <p:nvPr/>
        </p:nvCxnSpPr>
        <p:spPr>
          <a:xfrm>
            <a:off x="6762750" y="2314576"/>
            <a:ext cx="38100" cy="328613"/>
          </a:xfrm>
          <a:prstGeom prst="line">
            <a:avLst/>
          </a:prstGeom>
          <a:ln w="9525">
            <a:solidFill>
              <a:srgbClr val="1F29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Lige forbindelse 50">
            <a:extLst>
              <a:ext uri="{FF2B5EF4-FFF2-40B4-BE49-F238E27FC236}">
                <a16:creationId xmlns:a16="http://schemas.microsoft.com/office/drawing/2014/main" id="{914CB417-710E-4420-BB53-DB4038C876DB}"/>
              </a:ext>
            </a:extLst>
          </p:cNvPr>
          <p:cNvCxnSpPr>
            <a:cxnSpLocks/>
            <a:stCxn id="28678" idx="2"/>
            <a:endCxn id="28682" idx="0"/>
          </p:cNvCxnSpPr>
          <p:nvPr/>
        </p:nvCxnSpPr>
        <p:spPr>
          <a:xfrm>
            <a:off x="6762750" y="2314575"/>
            <a:ext cx="2463800" cy="361950"/>
          </a:xfrm>
          <a:prstGeom prst="line">
            <a:avLst/>
          </a:prstGeom>
          <a:ln w="9525">
            <a:solidFill>
              <a:srgbClr val="1F29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Lige forbindelse 53">
            <a:extLst>
              <a:ext uri="{FF2B5EF4-FFF2-40B4-BE49-F238E27FC236}">
                <a16:creationId xmlns:a16="http://schemas.microsoft.com/office/drawing/2014/main" id="{588963C7-362D-477F-9766-E09144BE8227}"/>
              </a:ext>
            </a:extLst>
          </p:cNvPr>
          <p:cNvCxnSpPr>
            <a:cxnSpLocks/>
          </p:cNvCxnSpPr>
          <p:nvPr/>
        </p:nvCxnSpPr>
        <p:spPr>
          <a:xfrm>
            <a:off x="9463088" y="2987675"/>
            <a:ext cx="366712" cy="342900"/>
          </a:xfrm>
          <a:prstGeom prst="line">
            <a:avLst/>
          </a:prstGeom>
          <a:ln w="9525">
            <a:solidFill>
              <a:srgbClr val="1F29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BDBF87AF-28D8-4249-A9A0-F7E81F8CD235}"/>
              </a:ext>
            </a:extLst>
          </p:cNvPr>
          <p:cNvCxnSpPr>
            <a:cxnSpLocks/>
            <a:stCxn id="28681" idx="2"/>
          </p:cNvCxnSpPr>
          <p:nvPr/>
        </p:nvCxnSpPr>
        <p:spPr>
          <a:xfrm flipH="1">
            <a:off x="4256088" y="2949575"/>
            <a:ext cx="2697162" cy="406400"/>
          </a:xfrm>
          <a:prstGeom prst="line">
            <a:avLst/>
          </a:prstGeom>
          <a:ln w="9525">
            <a:solidFill>
              <a:srgbClr val="1F29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Lige forbindelse 59">
            <a:extLst>
              <a:ext uri="{FF2B5EF4-FFF2-40B4-BE49-F238E27FC236}">
                <a16:creationId xmlns:a16="http://schemas.microsoft.com/office/drawing/2014/main" id="{10C993B2-EAEE-4105-8F2F-335393EC539A}"/>
              </a:ext>
            </a:extLst>
          </p:cNvPr>
          <p:cNvCxnSpPr>
            <a:cxnSpLocks/>
            <a:stCxn id="28681" idx="2"/>
            <a:endCxn id="28691" idx="0"/>
          </p:cNvCxnSpPr>
          <p:nvPr/>
        </p:nvCxnSpPr>
        <p:spPr>
          <a:xfrm>
            <a:off x="6953251" y="2949576"/>
            <a:ext cx="288925" cy="392113"/>
          </a:xfrm>
          <a:prstGeom prst="line">
            <a:avLst/>
          </a:prstGeom>
          <a:ln w="9525">
            <a:solidFill>
              <a:srgbClr val="1F29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Lige forbindelse 62">
            <a:extLst>
              <a:ext uri="{FF2B5EF4-FFF2-40B4-BE49-F238E27FC236}">
                <a16:creationId xmlns:a16="http://schemas.microsoft.com/office/drawing/2014/main" id="{88878318-D1D9-48AE-B4ED-99E864DCEC10}"/>
              </a:ext>
            </a:extLst>
          </p:cNvPr>
          <p:cNvCxnSpPr>
            <a:cxnSpLocks/>
            <a:stCxn id="28691" idx="2"/>
          </p:cNvCxnSpPr>
          <p:nvPr/>
        </p:nvCxnSpPr>
        <p:spPr>
          <a:xfrm flipH="1">
            <a:off x="2408239" y="3746501"/>
            <a:ext cx="4833937" cy="741363"/>
          </a:xfrm>
          <a:prstGeom prst="line">
            <a:avLst/>
          </a:prstGeom>
          <a:ln w="9525">
            <a:solidFill>
              <a:srgbClr val="1F29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Lige forbindelse 65">
            <a:extLst>
              <a:ext uri="{FF2B5EF4-FFF2-40B4-BE49-F238E27FC236}">
                <a16:creationId xmlns:a16="http://schemas.microsoft.com/office/drawing/2014/main" id="{CED30588-6AEC-4010-B621-FF50759825DD}"/>
              </a:ext>
            </a:extLst>
          </p:cNvPr>
          <p:cNvCxnSpPr>
            <a:cxnSpLocks/>
            <a:stCxn id="28691" idx="2"/>
            <a:endCxn id="28693" idx="0"/>
          </p:cNvCxnSpPr>
          <p:nvPr/>
        </p:nvCxnSpPr>
        <p:spPr>
          <a:xfrm flipH="1">
            <a:off x="4535489" y="3746500"/>
            <a:ext cx="2706687" cy="742950"/>
          </a:xfrm>
          <a:prstGeom prst="line">
            <a:avLst/>
          </a:prstGeom>
          <a:ln w="9525">
            <a:solidFill>
              <a:srgbClr val="1F29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Lige forbindelse 68">
            <a:extLst>
              <a:ext uri="{FF2B5EF4-FFF2-40B4-BE49-F238E27FC236}">
                <a16:creationId xmlns:a16="http://schemas.microsoft.com/office/drawing/2014/main" id="{A1BF03CF-ED7A-401A-8136-A77CC54B1BA3}"/>
              </a:ext>
            </a:extLst>
          </p:cNvPr>
          <p:cNvCxnSpPr>
            <a:cxnSpLocks/>
            <a:stCxn id="28691" idx="2"/>
            <a:endCxn id="28694" idx="0"/>
          </p:cNvCxnSpPr>
          <p:nvPr/>
        </p:nvCxnSpPr>
        <p:spPr>
          <a:xfrm flipH="1">
            <a:off x="6269039" y="3746500"/>
            <a:ext cx="973137" cy="742950"/>
          </a:xfrm>
          <a:prstGeom prst="line">
            <a:avLst/>
          </a:prstGeom>
          <a:ln w="9525">
            <a:solidFill>
              <a:srgbClr val="1F29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Lige forbindelse 71">
            <a:extLst>
              <a:ext uri="{FF2B5EF4-FFF2-40B4-BE49-F238E27FC236}">
                <a16:creationId xmlns:a16="http://schemas.microsoft.com/office/drawing/2014/main" id="{F2986DF2-D541-4F45-9458-99408464C579}"/>
              </a:ext>
            </a:extLst>
          </p:cNvPr>
          <p:cNvCxnSpPr>
            <a:cxnSpLocks/>
            <a:stCxn id="28691" idx="2"/>
            <a:endCxn id="28696" idx="0"/>
          </p:cNvCxnSpPr>
          <p:nvPr/>
        </p:nvCxnSpPr>
        <p:spPr>
          <a:xfrm>
            <a:off x="7242176" y="3746501"/>
            <a:ext cx="587375" cy="735013"/>
          </a:xfrm>
          <a:prstGeom prst="line">
            <a:avLst/>
          </a:prstGeom>
          <a:ln w="9525">
            <a:solidFill>
              <a:srgbClr val="1F29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Lige forbindelse 74">
            <a:extLst>
              <a:ext uri="{FF2B5EF4-FFF2-40B4-BE49-F238E27FC236}">
                <a16:creationId xmlns:a16="http://schemas.microsoft.com/office/drawing/2014/main" id="{7987EB4C-8F3A-4545-8802-68C52E718BA6}"/>
              </a:ext>
            </a:extLst>
          </p:cNvPr>
          <p:cNvCxnSpPr>
            <a:cxnSpLocks/>
            <a:stCxn id="28691" idx="2"/>
          </p:cNvCxnSpPr>
          <p:nvPr/>
        </p:nvCxnSpPr>
        <p:spPr>
          <a:xfrm>
            <a:off x="7242175" y="3746500"/>
            <a:ext cx="1974850" cy="723900"/>
          </a:xfrm>
          <a:prstGeom prst="line">
            <a:avLst/>
          </a:prstGeom>
          <a:ln w="9525">
            <a:solidFill>
              <a:srgbClr val="1F29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11" name="Tekstfelt 116">
            <a:extLst>
              <a:ext uri="{FF2B5EF4-FFF2-40B4-BE49-F238E27FC236}">
                <a16:creationId xmlns:a16="http://schemas.microsoft.com/office/drawing/2014/main" id="{7EDF680C-EF35-4C0E-8E11-5B2DF9798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25" y="259186"/>
            <a:ext cx="9023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Expectativas basadas en el calculó de la situación en EEUU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325672-0B46-4D61-875E-EED994B76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563" y="2305892"/>
            <a:ext cx="10515600" cy="1325563"/>
          </a:xfrm>
        </p:spPr>
        <p:txBody>
          <a:bodyPr/>
          <a:lstStyle/>
          <a:p>
            <a:pPr algn="ctr"/>
            <a:r>
              <a:rPr lang="es-CU" dirty="0"/>
              <a:t>Gracias por su paciencia</a:t>
            </a:r>
          </a:p>
        </p:txBody>
      </p:sp>
    </p:spTree>
    <p:extLst>
      <p:ext uri="{BB962C8B-B14F-4D97-AF65-F5344CB8AC3E}">
        <p14:creationId xmlns:p14="http://schemas.microsoft.com/office/powerpoint/2010/main" val="395619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B042C9-38B8-4717-AD7C-F1D6F05471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SCID</a:t>
            </a:r>
            <a:br>
              <a:rPr lang="da-DK" dirty="0"/>
            </a:br>
            <a:r>
              <a:rPr lang="da-DK" dirty="0"/>
              <a:t>=</a:t>
            </a:r>
            <a:endParaRPr lang="en-AU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01880F7-8EF6-4351-897A-6A90101E42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IDCG=</a:t>
            </a:r>
          </a:p>
          <a:p>
            <a:r>
              <a:rPr lang="da-DK" dirty="0" err="1"/>
              <a:t>InmunoDefencia</a:t>
            </a:r>
            <a:r>
              <a:rPr lang="da-DK" dirty="0"/>
              <a:t> </a:t>
            </a:r>
            <a:r>
              <a:rPr lang="da-DK" dirty="0" err="1"/>
              <a:t>Combinada</a:t>
            </a:r>
            <a:r>
              <a:rPr lang="da-DK" dirty="0"/>
              <a:t> Grave</a:t>
            </a:r>
            <a:endParaRPr lang="en-AU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86563AD0-C4A8-4D70-AB7A-E6CF22103FFF}"/>
              </a:ext>
            </a:extLst>
          </p:cNvPr>
          <p:cNvSpPr txBox="1"/>
          <p:nvPr/>
        </p:nvSpPr>
        <p:spPr>
          <a:xfrm>
            <a:off x="2203175" y="5550971"/>
            <a:ext cx="8016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La </a:t>
            </a:r>
            <a:r>
              <a:rPr lang="da-DK" dirty="0" err="1"/>
              <a:t>mortalidad</a:t>
            </a:r>
            <a:r>
              <a:rPr lang="da-DK" dirty="0"/>
              <a:t> es del 100% </a:t>
            </a:r>
            <a:r>
              <a:rPr lang="da-DK" dirty="0" err="1"/>
              <a:t>antes</a:t>
            </a:r>
            <a:r>
              <a:rPr lang="da-DK" dirty="0"/>
              <a:t> de </a:t>
            </a:r>
            <a:r>
              <a:rPr lang="da-DK" dirty="0" err="1"/>
              <a:t>llegar</a:t>
            </a:r>
            <a:r>
              <a:rPr lang="da-DK" dirty="0"/>
              <a:t> al </a:t>
            </a:r>
            <a:r>
              <a:rPr lang="da-DK" dirty="0" err="1"/>
              <a:t>año</a:t>
            </a:r>
            <a:r>
              <a:rPr lang="da-DK" dirty="0"/>
              <a:t> y medio de </a:t>
            </a:r>
            <a:r>
              <a:rPr lang="da-DK" dirty="0" err="1"/>
              <a:t>vida</a:t>
            </a:r>
            <a:r>
              <a:rPr lang="da-DK" dirty="0"/>
              <a:t> sin </a:t>
            </a:r>
            <a:r>
              <a:rPr lang="da-DK" dirty="0" err="1"/>
              <a:t>un</a:t>
            </a:r>
            <a:r>
              <a:rPr lang="da-DK" dirty="0"/>
              <a:t> </a:t>
            </a:r>
            <a:r>
              <a:rPr lang="da-DK" dirty="0" err="1"/>
              <a:t>tratamiento</a:t>
            </a:r>
            <a:r>
              <a:rPr lang="da-DK" dirty="0"/>
              <a:t>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4618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61A38-4AAE-4E82-ACD8-7F27C0FFD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U" dirty="0"/>
              <a:t>Mas de 30 tipos de SCID han sido descritos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AE450A3-A8C8-448F-A73D-B6D3B8A1B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H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 tipos de SCID mas frecuentes son:</a:t>
            </a:r>
          </a:p>
          <a:p>
            <a:endParaRPr lang="es-HN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H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H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eficiencia de IL2rec </a:t>
            </a:r>
          </a:p>
          <a:p>
            <a:r>
              <a:rPr lang="es-H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H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eficiencia de IL7rec  </a:t>
            </a:r>
          </a:p>
          <a:p>
            <a:r>
              <a:rPr lang="es-H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H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eficiencia de RAG1/RAG2   </a:t>
            </a:r>
          </a:p>
          <a:p>
            <a:r>
              <a:rPr lang="es-H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H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eficiencia de ADA  </a:t>
            </a:r>
          </a:p>
          <a:p>
            <a:r>
              <a:rPr lang="es-H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H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eficiencia de JAK3 </a:t>
            </a:r>
          </a:p>
          <a:p>
            <a:r>
              <a:rPr lang="es-H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etc.</a:t>
            </a:r>
            <a:r>
              <a:rPr lang="es-H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201275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DE81D7-D76A-4830-80C6-E4CB4BBD8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Los tratamientos que existen para SCID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DEE41F4-FC98-47B3-9507-66FFFC35F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es-MX" dirty="0"/>
              <a:t>Trasplante de médula ósea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Tratamiento genético</a:t>
            </a:r>
          </a:p>
        </p:txBody>
      </p:sp>
    </p:spTree>
    <p:extLst>
      <p:ext uri="{BB962C8B-B14F-4D97-AF65-F5344CB8AC3E}">
        <p14:creationId xmlns:p14="http://schemas.microsoft.com/office/powerpoint/2010/main" val="99777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847C14-DA2C-4C4C-AC65-E358C4658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influye en la supervivencia después el trasplante de médula ósea en el paciente con SCID?</a:t>
            </a:r>
            <a:endParaRPr lang="es-AR" sz="36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AE31C4B-110E-4741-86FF-B92BE10A3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5291"/>
            <a:ext cx="10515600" cy="4351338"/>
          </a:xfrm>
        </p:spPr>
        <p:txBody>
          <a:bodyPr/>
          <a:lstStyle/>
          <a:p>
            <a:r>
              <a:rPr lang="es-AR" dirty="0"/>
              <a:t>El diagnóstico de SCID al nacer: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B7DA0BAF-B644-4047-9F89-E6955A3CE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163" y="2207627"/>
            <a:ext cx="10384472" cy="3160492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47A3473A-7E21-4283-B679-2EAF9D788A36}"/>
              </a:ext>
            </a:extLst>
          </p:cNvPr>
          <p:cNvSpPr txBox="1"/>
          <p:nvPr/>
        </p:nvSpPr>
        <p:spPr>
          <a:xfrm>
            <a:off x="838200" y="5763236"/>
            <a:ext cx="10587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Brown L, Xu-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Bayford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J, Allwood Z,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Slatter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M, Cant A, Davies EG, et al. Neonatal diagnosis of severe combined immunodeficiency leads to significantly improved survival outcome: the case for newborn screening. Blood 2011 Mar 17;117(11):3243-6.</a:t>
            </a:r>
            <a:endParaRPr lang="da-DK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1592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>
            <a:extLst>
              <a:ext uri="{FF2B5EF4-FFF2-40B4-BE49-F238E27FC236}">
                <a16:creationId xmlns:a16="http://schemas.microsoft.com/office/drawing/2014/main" id="{A725FFAA-A4DF-4C93-9AA6-9A7691B5E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1" y="690564"/>
            <a:ext cx="5707063" cy="586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3" name="Tekstboks 4">
            <a:extLst>
              <a:ext uri="{FF2B5EF4-FFF2-40B4-BE49-F238E27FC236}">
                <a16:creationId xmlns:a16="http://schemas.microsoft.com/office/drawing/2014/main" id="{2762A897-7DEE-43F7-AD05-D83994371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5425" y="6577014"/>
            <a:ext cx="146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en-US" sz="1400" b="1" i="1">
                <a:latin typeface="Arial" panose="020B0604020202020204" pitchFamily="34" charset="0"/>
                <a:cs typeface="Arial" panose="020B0604020202020204" pitchFamily="34" charset="0"/>
              </a:rPr>
              <a:t>Puck et al 2007</a:t>
            </a:r>
            <a:endParaRPr lang="en-GB" altLang="en-US" sz="1400" b="1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4" name="Rektangel 5">
            <a:extLst>
              <a:ext uri="{FF2B5EF4-FFF2-40B4-BE49-F238E27FC236}">
                <a16:creationId xmlns:a16="http://schemas.microsoft.com/office/drawing/2014/main" id="{7C430930-026C-4241-B3C4-193A0BD86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-43938"/>
            <a:ext cx="88074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AR" sz="20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¿</a:t>
            </a:r>
            <a:r>
              <a:rPr lang="es-CO" altLang="en-US" sz="2800" b="1" dirty="0">
                <a:latin typeface="Arial" panose="020B0604020202020204" pitchFamily="34" charset="0"/>
              </a:rPr>
              <a:t>Por qué realizar una investigación neonatal para SCID?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5B8554A-A007-4F9C-AA25-4CC3D2B1954F}"/>
              </a:ext>
            </a:extLst>
          </p:cNvPr>
          <p:cNvSpPr txBox="1"/>
          <p:nvPr/>
        </p:nvSpPr>
        <p:spPr>
          <a:xfrm>
            <a:off x="2037659" y="1694576"/>
            <a:ext cx="2211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U" dirty="0"/>
              <a:t>Diagnostico &lt;3 meses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5F7E2CFE-F92E-4F26-BD37-3C6E8A266B80}"/>
              </a:ext>
            </a:extLst>
          </p:cNvPr>
          <p:cNvSpPr txBox="1"/>
          <p:nvPr/>
        </p:nvSpPr>
        <p:spPr>
          <a:xfrm>
            <a:off x="2064108" y="4424761"/>
            <a:ext cx="2211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U" dirty="0"/>
              <a:t>Diagnostico &gt;3 meses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D1C659-5D2C-4BFD-A37E-BB0A63071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3530" y="0"/>
            <a:ext cx="7255088" cy="1325563"/>
          </a:xfrm>
        </p:spPr>
        <p:txBody>
          <a:bodyPr>
            <a:normAutofit fontScale="90000"/>
          </a:bodyPr>
          <a:lstStyle/>
          <a:p>
            <a:r>
              <a:rPr lang="es-CU" dirty="0"/>
              <a:t>¡Merece la pena económicamente! Estudio francés.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6A209A83-542B-4D29-A024-1DC2F4936EE4}"/>
              </a:ext>
            </a:extLst>
          </p:cNvPr>
          <p:cNvSpPr txBox="1"/>
          <p:nvPr/>
        </p:nvSpPr>
        <p:spPr>
          <a:xfrm>
            <a:off x="121298" y="1213938"/>
            <a:ext cx="1156080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Un estudio francés sobre </a:t>
            </a:r>
            <a:r>
              <a:rPr kumimoji="0" lang="es-MX" altLang="en-US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recién nacidos</a:t>
            </a:r>
            <a:r>
              <a:rPr kumimoji="0" lang="es-MX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s-MX" sz="3200" dirty="0"/>
              <a:t>ha investigado si tienen SCID y si esta investigación vale </a:t>
            </a:r>
          </a:p>
          <a:p>
            <a:r>
              <a:rPr lang="es-MX" sz="3200" dirty="0"/>
              <a:t>la pena </a:t>
            </a:r>
            <a:r>
              <a:rPr lang="es-CU" sz="3200" dirty="0"/>
              <a:t>económicamente</a:t>
            </a:r>
            <a:r>
              <a:rPr lang="es-MX" sz="3200" dirty="0"/>
              <a:t>. </a:t>
            </a:r>
          </a:p>
          <a:p>
            <a:r>
              <a:rPr lang="es-MX" sz="3200" dirty="0"/>
              <a:t>Posiblemente el tratamiento </a:t>
            </a:r>
            <a:r>
              <a:rPr lang="es-MX" sz="3200" i="1" dirty="0"/>
              <a:t>a posteriori </a:t>
            </a:r>
            <a:r>
              <a:rPr lang="es-MX" sz="3200" dirty="0"/>
              <a:t>sin trasplante cuesta demasiado a causa del uso de medicamentos caros y tratamientos intensivos.</a:t>
            </a:r>
          </a:p>
          <a:p>
            <a:endParaRPr lang="es-MX" sz="3200" dirty="0"/>
          </a:p>
          <a:p>
            <a:r>
              <a:rPr lang="es-MX" sz="3200" dirty="0"/>
              <a:t>El resultado fue: a causa de que, el diagnóstico de SCID </a:t>
            </a:r>
            <a:r>
              <a:rPr kumimoji="0" lang="es-MX" altLang="en-US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 realizó muy temprano,</a:t>
            </a:r>
            <a:r>
              <a:rPr lang="es-MX" altLang="en-US" sz="3200" dirty="0">
                <a:latin typeface="inherit"/>
              </a:rPr>
              <a:t> </a:t>
            </a:r>
            <a:r>
              <a:rPr lang="es-MX" sz="3200" dirty="0"/>
              <a:t>fue posible ahorrar dinero.</a:t>
            </a:r>
            <a:endParaRPr kumimoji="0" lang="es-MX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r>
              <a:rPr lang="es-MX" sz="3200" dirty="0"/>
              <a:t> 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C94A517-CAC4-423F-9886-187EBE66B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47A9A8C9-53F3-46AE-BE00-B9E65744E981}"/>
              </a:ext>
            </a:extLst>
          </p:cNvPr>
          <p:cNvSpPr txBox="1"/>
          <p:nvPr/>
        </p:nvSpPr>
        <p:spPr>
          <a:xfrm>
            <a:off x="974221" y="5792666"/>
            <a:ext cx="871873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Clement MC, </a:t>
            </a:r>
            <a:r>
              <a:rPr lang="da-D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Mahlaoui</a:t>
            </a:r>
            <a:r>
              <a:rPr lang="da-D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N, </a:t>
            </a:r>
            <a:r>
              <a:rPr lang="da-D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Mignot</a:t>
            </a:r>
            <a:r>
              <a:rPr lang="da-D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C, Le BC, </a:t>
            </a:r>
            <a:r>
              <a:rPr lang="da-D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Rabetrano</a:t>
            </a:r>
            <a:r>
              <a:rPr lang="da-D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H, Hoang L, et al. </a:t>
            </a:r>
          </a:p>
          <a:p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Systematic neonatal screening for severe combined immunodeficiency and severe T-cell lymphopenia: </a:t>
            </a:r>
          </a:p>
          <a:p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Analysis of cost-effectiveness based on French real field data. </a:t>
            </a:r>
            <a:r>
              <a:rPr lang="da-D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 </a:t>
            </a:r>
            <a:r>
              <a:rPr lang="da-D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Allergy</a:t>
            </a:r>
            <a:r>
              <a:rPr lang="da-D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da-D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Clin</a:t>
            </a:r>
            <a:r>
              <a:rPr lang="da-D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da-D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Immunol</a:t>
            </a:r>
            <a:r>
              <a:rPr lang="da-D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2015 </a:t>
            </a:r>
            <a:r>
              <a:rPr lang="da-D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Apr</a:t>
            </a:r>
            <a:r>
              <a:rPr lang="da-D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1.</a:t>
            </a:r>
            <a:endParaRPr lang="en-A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2154263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AD0A33-D790-43FB-A961-D3AB18D38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U" dirty="0"/>
              <a:t>Dinamarca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4A83EEB-6FF4-4AA9-825A-69E88BD13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9632"/>
            <a:ext cx="10515600" cy="4351338"/>
          </a:xfrm>
        </p:spPr>
        <p:txBody>
          <a:bodyPr/>
          <a:lstStyle/>
          <a:p>
            <a:r>
              <a:rPr lang="es-CU" dirty="0"/>
              <a:t>La investigación neonatal de SCID en Dinamarca empezó en enero de 2020.</a:t>
            </a:r>
          </a:p>
          <a:p>
            <a:endParaRPr lang="es-CU" dirty="0"/>
          </a:p>
          <a:p>
            <a:endParaRPr lang="es-CU" dirty="0"/>
          </a:p>
          <a:p>
            <a:endParaRPr lang="es-CU" dirty="0"/>
          </a:p>
          <a:p>
            <a:r>
              <a:rPr lang="es-CU" dirty="0"/>
              <a:t>Se usa los TRECS </a:t>
            </a:r>
            <a:r>
              <a:rPr kumimoji="0" lang="es-ES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 la investigación neonatal de SCID</a:t>
            </a:r>
            <a:r>
              <a:rPr kumimoji="0" lang="es-E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s-CU" dirty="0"/>
          </a:p>
        </p:txBody>
      </p:sp>
    </p:spTree>
    <p:extLst>
      <p:ext uri="{BB962C8B-B14F-4D97-AF65-F5344CB8AC3E}">
        <p14:creationId xmlns:p14="http://schemas.microsoft.com/office/powerpoint/2010/main" val="127912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01116BB2-1A6C-401E-B671-EBAEC3AA20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4456" y="133351"/>
            <a:ext cx="10252770" cy="6724649"/>
          </a:xfrm>
          <a:prstGeom prst="rect">
            <a:avLst/>
          </a:prstGeom>
        </p:spPr>
      </p:pic>
      <p:sp>
        <p:nvSpPr>
          <p:cNvPr id="7" name="Titel 6">
            <a:extLst>
              <a:ext uri="{FF2B5EF4-FFF2-40B4-BE49-F238E27FC236}">
                <a16:creationId xmlns:a16="http://schemas.microsoft.com/office/drawing/2014/main" id="{FA9F7805-FE81-43D4-B3FA-400D7400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003" y="365125"/>
            <a:ext cx="2993457" cy="6247431"/>
          </a:xfrm>
        </p:spPr>
        <p:txBody>
          <a:bodyPr>
            <a:normAutofit/>
          </a:bodyPr>
          <a:lstStyle/>
          <a:p>
            <a:r>
              <a:rPr lang="es-CU" sz="3200" dirty="0"/>
              <a:t>Cómo se producen </a:t>
            </a:r>
            <a:r>
              <a:rPr lang="es-CU" sz="3200" dirty="0" err="1"/>
              <a:t>TRECs</a:t>
            </a:r>
            <a:r>
              <a:rPr lang="es-CU" sz="3200" dirty="0"/>
              <a:t> en c</a:t>
            </a:r>
            <a:r>
              <a:rPr lang="es-AR" sz="3200" dirty="0"/>
              <a:t>é</a:t>
            </a:r>
            <a:r>
              <a:rPr lang="es-CU" sz="3200" dirty="0"/>
              <a:t>lulas T</a:t>
            </a:r>
          </a:p>
        </p:txBody>
      </p:sp>
    </p:spTree>
    <p:extLst>
      <p:ext uri="{BB962C8B-B14F-4D97-AF65-F5344CB8AC3E}">
        <p14:creationId xmlns:p14="http://schemas.microsoft.com/office/powerpoint/2010/main" val="4263191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6535</TotalTime>
  <Words>1089</Words>
  <Application>Microsoft Office PowerPoint</Application>
  <PresentationFormat>Widescreen</PresentationFormat>
  <Paragraphs>142</Paragraphs>
  <Slides>15</Slides>
  <Notes>15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inherit</vt:lpstr>
      <vt:lpstr>Roboto</vt:lpstr>
      <vt:lpstr>Times New Roman</vt:lpstr>
      <vt:lpstr>Office-tema</vt:lpstr>
      <vt:lpstr>Antecedentes y experiencia de la detección de SCID neonatal en Dinamarca</vt:lpstr>
      <vt:lpstr>SCID =</vt:lpstr>
      <vt:lpstr>Mas de 30 tipos de SCID han sido descritos</vt:lpstr>
      <vt:lpstr>Los tratamientos que existen para SCID</vt:lpstr>
      <vt:lpstr>Que influye en la supervivencia después el trasplante de médula ósea en el paciente con SCID?</vt:lpstr>
      <vt:lpstr>PowerPoint-præsentation</vt:lpstr>
      <vt:lpstr>¡Merece la pena económicamente! Estudio francés.</vt:lpstr>
      <vt:lpstr>Dinamarca</vt:lpstr>
      <vt:lpstr>Cómo se producen TRECs en células T</vt:lpstr>
      <vt:lpstr>PowerPoint-præsentation</vt:lpstr>
      <vt:lpstr>J S Y Kwork et 2020</vt:lpstr>
      <vt:lpstr>PowerPoint-præsentation</vt:lpstr>
      <vt:lpstr>Dinamarca enero 2020 – mayo 2023  Frecuencias y tipos de diagnósticos</vt:lpstr>
      <vt:lpstr>PowerPoint-præsentation</vt:lpstr>
      <vt:lpstr>Gracias por su paciencia</vt:lpstr>
    </vt:vector>
  </TitlesOfParts>
  <Company>Region Hovedstaden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Antecedentes y experiencia de la detección de SCID en Dinamarca</dc:title>
  <dc:creator>Carsten Heilmann</dc:creator>
  <cp:lastModifiedBy>Carsten Heilmann</cp:lastModifiedBy>
  <cp:revision>131</cp:revision>
  <dcterms:created xsi:type="dcterms:W3CDTF">2023-01-24T13:44:16Z</dcterms:created>
  <dcterms:modified xsi:type="dcterms:W3CDTF">2023-05-08T11:50:49Z</dcterms:modified>
</cp:coreProperties>
</file>