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77" r:id="rId3"/>
    <p:sldId id="278" r:id="rId4"/>
    <p:sldId id="279" r:id="rId5"/>
    <p:sldId id="269" r:id="rId6"/>
    <p:sldId id="270" r:id="rId7"/>
    <p:sldId id="271" r:id="rId8"/>
    <p:sldId id="273" r:id="rId9"/>
    <p:sldId id="275" r:id="rId10"/>
    <p:sldId id="28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2600"/>
    <a:srgbClr val="008000"/>
    <a:srgbClr val="E22B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6" autoAdjust="0"/>
    <p:restoredTop sz="94840" autoAdjust="0"/>
  </p:normalViewPr>
  <p:slideViewPr>
    <p:cSldViewPr snapToGrid="0">
      <p:cViewPr>
        <p:scale>
          <a:sx n="80" d="100"/>
          <a:sy n="80" d="100"/>
        </p:scale>
        <p:origin x="-900" y="3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E2BA8-75F3-4094-BE58-C5D3777A6919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A8105-0DED-4B7B-976C-B4C09A868E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781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Una variedad de tensiones celulares pueden llevar tanto a las células en proliferación como a las de larga vida a entrar en un estado de detención del ciclo celular con alteraciones fenotípicas y funcionales asociadas conocidas como senescencia celular. Las células senescentes muestran además cambios locales en la metilación del ADN [19,20] y reordenamientos globales de la cromatina [21], lo que conduce a patrones de expresión génica alterados y la secreción de una panoplia de quimiocinas, citocinas y enzimas de remodelación de tejidos. Se cree que este </a:t>
            </a:r>
            <a:r>
              <a:rPr lang="es-ES" dirty="0" err="1" smtClean="0"/>
              <a:t>secretoma</a:t>
            </a:r>
            <a:r>
              <a:rPr lang="es-ES" dirty="0" smtClean="0"/>
              <a:t>, denominado "fenotipo secretor asociado a la senescencia" o SASP [22,23], evolucionó para enviar una señal al sistema inmunitario para su eliminación [24,25] por subtipos de células inmunitarias, incluidas las células NK, macrófagos y T células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8105-0DED-4B7B-976C-B4C09A868EF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570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In this study, it was shown that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that would require adequate management to avoid its serious consequences in the elderly and implement specific and timely health interventions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8105-0DED-4B7B-976C-B4C09A868EF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71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A8105-0DED-4B7B-976C-B4C09A868EF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8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1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7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1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3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0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0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64235-FE4C-4E78-B59F-DB5D339E26BB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02F4-B75E-46D7-B284-38F8AB7A5B1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44845" y="118418"/>
            <a:ext cx="9099158" cy="1789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F02C55A-EF2B-4DA7-AE26-B5E2AFAC084F}"/>
              </a:ext>
            </a:extLst>
          </p:cNvPr>
          <p:cNvSpPr/>
          <p:nvPr/>
        </p:nvSpPr>
        <p:spPr>
          <a:xfrm>
            <a:off x="414351" y="1593377"/>
            <a:ext cx="8446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dirty="0">
              <a:solidFill>
                <a:srgbClr val="202124"/>
              </a:solidFill>
              <a:latin typeface="Calibri" pitchFamily="34" charset="0"/>
            </a:endParaRPr>
          </a:p>
          <a:p>
            <a:pPr algn="ctr"/>
            <a:endParaRPr lang="es-ES" sz="2000" b="1" dirty="0">
              <a:solidFill>
                <a:srgbClr val="202124"/>
              </a:solidFill>
              <a:latin typeface="Calibri" pitchFamily="34" charset="0"/>
            </a:endParaRPr>
          </a:p>
          <a:p>
            <a:pPr algn="ctr"/>
            <a:r>
              <a:rPr lang="es-ES" sz="2400" b="1" dirty="0" smtClean="0">
                <a:solidFill>
                  <a:srgbClr val="202124"/>
                </a:solidFill>
                <a:latin typeface="Calibri" pitchFamily="34" charset="0"/>
              </a:rPr>
              <a:t>Caracterización </a:t>
            </a:r>
            <a:r>
              <a:rPr lang="es-ES" sz="2400" b="1" dirty="0">
                <a:solidFill>
                  <a:srgbClr val="202124"/>
                </a:solidFill>
                <a:latin typeface="Calibri" pitchFamily="34" charset="0"/>
              </a:rPr>
              <a:t>inmunofenotípica de linfocitos T activados en adultos mayores </a:t>
            </a:r>
            <a:r>
              <a:rPr lang="es-ES" sz="2400" b="1" dirty="0" smtClean="0">
                <a:solidFill>
                  <a:srgbClr val="202124"/>
                </a:solidFill>
                <a:latin typeface="Calibri" pitchFamily="34" charset="0"/>
              </a:rPr>
              <a:t>cubanos</a:t>
            </a:r>
            <a:endParaRPr lang="es-ES" sz="2400" b="1" dirty="0">
              <a:solidFill>
                <a:srgbClr val="202124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87935" y="6679028"/>
            <a:ext cx="9099158" cy="178972"/>
          </a:xfrm>
          <a:prstGeom prst="rect">
            <a:avLst/>
          </a:prstGeom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165" y="5326092"/>
            <a:ext cx="1628032" cy="11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9526" y="3933570"/>
            <a:ext cx="1798821" cy="144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FF02C55A-EF2B-4DA7-AE26-B5E2AFAC084F}"/>
              </a:ext>
            </a:extLst>
          </p:cNvPr>
          <p:cNvSpPr/>
          <p:nvPr/>
        </p:nvSpPr>
        <p:spPr>
          <a:xfrm>
            <a:off x="787085" y="4147954"/>
            <a:ext cx="33022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u="sng" dirty="0">
                <a:solidFill>
                  <a:srgbClr val="202124"/>
                </a:solidFill>
                <a:latin typeface="Calibri" pitchFamily="34" charset="0"/>
              </a:rPr>
              <a:t>Yaneisy Duarte </a:t>
            </a:r>
            <a:r>
              <a:rPr lang="en-CA" sz="1600" b="1" u="sng" dirty="0" smtClean="0">
                <a:solidFill>
                  <a:srgbClr val="202124"/>
                </a:solidFill>
                <a:latin typeface="Calibri" pitchFamily="34" charset="0"/>
              </a:rPr>
              <a:t>Pérez </a:t>
            </a:r>
            <a:endParaRPr lang="es-ES" sz="1600" b="1" baseline="30000" dirty="0" smtClean="0">
              <a:solidFill>
                <a:prstClr val="black"/>
              </a:solidFill>
              <a:latin typeface="Calibri" pitchFamily="34" charset="0"/>
              <a:cs typeface="Helvetica" pitchFamily="34" charset="0"/>
            </a:endParaRPr>
          </a:p>
          <a:p>
            <a:pPr lvl="0"/>
            <a:r>
              <a:rPr lang="es-ES" sz="1600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Vianed Marsán </a:t>
            </a:r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Suárez</a:t>
            </a:r>
            <a:endParaRPr lang="es-ES" sz="1600" b="1" baseline="2000" dirty="0">
              <a:solidFill>
                <a:prstClr val="black"/>
              </a:solidFill>
              <a:latin typeface="Calibri" pitchFamily="34" charset="0"/>
              <a:cs typeface="Helvetica" pitchFamily="34" charset="0"/>
            </a:endParaRPr>
          </a:p>
          <a:p>
            <a:pPr lvl="0"/>
            <a:r>
              <a:rPr lang="es-ES" sz="1600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Elizabeth Hernández Ramos </a:t>
            </a:r>
            <a:endParaRPr lang="es-ES" sz="1600" b="1" baseline="2000" dirty="0">
              <a:solidFill>
                <a:prstClr val="black"/>
              </a:solidFill>
              <a:latin typeface="Calibri" pitchFamily="34" charset="0"/>
              <a:cs typeface="Helvetica" pitchFamily="34" charset="0"/>
            </a:endParaRPr>
          </a:p>
          <a:p>
            <a:pPr lvl="0"/>
            <a:r>
              <a:rPr lang="es-ES" sz="1600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Yenisey Triana Marrero  </a:t>
            </a:r>
            <a:endParaRPr lang="es-ES" sz="1600" b="1" baseline="2000" dirty="0">
              <a:solidFill>
                <a:prstClr val="black"/>
              </a:solidFill>
              <a:latin typeface="Calibri" pitchFamily="34" charset="0"/>
              <a:cs typeface="Helvetica" pitchFamily="34" charset="0"/>
            </a:endParaRPr>
          </a:p>
          <a:p>
            <a:pPr lvl="0"/>
            <a:r>
              <a:rPr lang="es-ES" sz="1600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Imilla Casado </a:t>
            </a:r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Hernández</a:t>
            </a:r>
            <a:endParaRPr lang="es-ES" sz="1600" b="1" baseline="2000" dirty="0">
              <a:solidFill>
                <a:prstClr val="black"/>
              </a:solidFill>
              <a:latin typeface="Calibri" pitchFamily="34" charset="0"/>
              <a:cs typeface="Helvetica" pitchFamily="34" charset="0"/>
            </a:endParaRPr>
          </a:p>
          <a:p>
            <a:pPr lvl="0"/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Consuelo </a:t>
            </a:r>
            <a:r>
              <a:rPr lang="es-ES" sz="1600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Macías </a:t>
            </a:r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Abraham </a:t>
            </a:r>
            <a:endParaRPr lang="es-ES" sz="1600" b="1" baseline="2000" dirty="0">
              <a:solidFill>
                <a:prstClr val="black"/>
              </a:solidFill>
              <a:latin typeface="Calibri" pitchFamily="34" charset="0"/>
              <a:cs typeface="Helvetica" pitchFamily="34" charset="0"/>
            </a:endParaRPr>
          </a:p>
          <a:p>
            <a:pPr algn="ctr"/>
            <a:r>
              <a:rPr lang="en-CA" sz="1600" b="1" dirty="0" smtClean="0">
                <a:solidFill>
                  <a:srgbClr val="202124"/>
                </a:solidFill>
                <a:latin typeface="Calibri" pitchFamily="34" charset="0"/>
              </a:rPr>
              <a:t> </a:t>
            </a:r>
            <a:endParaRPr lang="en-CA" sz="1600" b="1" dirty="0">
              <a:solidFill>
                <a:srgbClr val="202124"/>
              </a:solidFill>
              <a:latin typeface="Calibri" pitchFamily="34" charset="0"/>
            </a:endParaRPr>
          </a:p>
        </p:txBody>
      </p:sp>
      <p:pic>
        <p:nvPicPr>
          <p:cNvPr id="11" name="Picture 2" descr="http://images.sciencedaily.com/2011/08/110816111921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94" y="5375426"/>
            <a:ext cx="1584119" cy="11792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 descr="Logo HMT 2023 con fech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0079" y="554905"/>
            <a:ext cx="3348840" cy="130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5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9352" y="2967335"/>
            <a:ext cx="272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S" sz="5400" b="1" cap="all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69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12187" y="74874"/>
            <a:ext cx="9099158" cy="178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87935" y="6679028"/>
            <a:ext cx="9099158" cy="1789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298572" y="358933"/>
            <a:ext cx="2305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cs typeface="Times New Roman" pitchFamily="18" charset="0"/>
              </a:rPr>
              <a:t>Inmunosenescencia</a:t>
            </a:r>
            <a:endParaRPr lang="es-E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23816" y="925974"/>
            <a:ext cx="8275900" cy="1077218"/>
          </a:xfrm>
          <a:prstGeom prst="rect">
            <a:avLst/>
          </a:prstGeom>
          <a:ln w="254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1600" dirty="0"/>
              <a:t>D</a:t>
            </a:r>
            <a:r>
              <a:rPr lang="es-ES" sz="1600" dirty="0" smtClean="0"/>
              <a:t>eterioro </a:t>
            </a:r>
            <a:r>
              <a:rPr lang="es-ES" sz="1600" dirty="0"/>
              <a:t>funcional del sistema inmunitario durante el </a:t>
            </a:r>
            <a:r>
              <a:rPr lang="es-ES" sz="1600" dirty="0" smtClean="0"/>
              <a:t>envejecimiento</a:t>
            </a:r>
            <a:r>
              <a:rPr lang="es-ES" sz="1600" dirty="0"/>
              <a:t>. </a:t>
            </a:r>
            <a:r>
              <a:rPr lang="es-ES" sz="1600" dirty="0" smtClean="0"/>
              <a:t>Se </a:t>
            </a:r>
            <a:r>
              <a:rPr lang="es-ES" sz="1600" dirty="0"/>
              <a:t>produce cierta pérdida de la función inmune adaptativa con relativa preservación de la inmunidad </a:t>
            </a:r>
            <a:r>
              <a:rPr lang="es-ES" sz="1600" dirty="0" smtClean="0"/>
              <a:t>innata. Hay una disminución en el número de </a:t>
            </a:r>
            <a:r>
              <a:rPr lang="es-ES" sz="1600" dirty="0"/>
              <a:t>células B, células </a:t>
            </a:r>
            <a:r>
              <a:rPr lang="es-ES" sz="1600" dirty="0" smtClean="0"/>
              <a:t>T auxiliares </a:t>
            </a:r>
            <a:r>
              <a:rPr lang="es-ES" sz="1600" dirty="0"/>
              <a:t>y un aumento relativo de los linfocitos asesinos </a:t>
            </a:r>
            <a:r>
              <a:rPr lang="es-ES" sz="1600" dirty="0" smtClean="0"/>
              <a:t>naturales</a:t>
            </a:r>
            <a:endParaRPr lang="es-ES" sz="1600" dirty="0"/>
          </a:p>
        </p:txBody>
      </p:sp>
      <p:sp>
        <p:nvSpPr>
          <p:cNvPr id="6" name="5 Rectángulo"/>
          <p:cNvSpPr/>
          <p:nvPr/>
        </p:nvSpPr>
        <p:spPr>
          <a:xfrm>
            <a:off x="2365364" y="6417418"/>
            <a:ext cx="5667465" cy="2616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100" dirty="0" smtClean="0"/>
              <a:t>CMV (citomegalovirus </a:t>
            </a:r>
            <a:r>
              <a:rPr lang="es-ES" sz="1100" dirty="0"/>
              <a:t>), </a:t>
            </a:r>
            <a:r>
              <a:rPr lang="es-ES" sz="1100" dirty="0" smtClean="0"/>
              <a:t>EBV (Epstein </a:t>
            </a:r>
            <a:r>
              <a:rPr lang="es-ES" sz="1100" dirty="0"/>
              <a:t>Barr ),  SASP (fenotipo secretor asociado a la senescencia)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29904" y="2246357"/>
            <a:ext cx="6979534" cy="3710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LAS 3 CAUSAS BASICAS DE LA INMUNOSENESCENCIA</a:t>
            </a:r>
          </a:p>
          <a:p>
            <a:pPr lvl="0" algn="l"/>
            <a:endParaRPr lang="es-ES" sz="1800" dirty="0" smtClean="0">
              <a:solidFill>
                <a:srgbClr val="000000"/>
              </a:solidFill>
              <a:latin typeface="Calibri"/>
            </a:endParaRPr>
          </a:p>
          <a:p>
            <a:pPr lvl="0" algn="l"/>
            <a:r>
              <a:rPr lang="es-ES" sz="1800" b="1" dirty="0" smtClean="0">
                <a:solidFill>
                  <a:srgbClr val="000000"/>
                </a:solidFill>
                <a:latin typeface="Calibri"/>
              </a:rPr>
              <a:t>1. </a:t>
            </a:r>
            <a:r>
              <a:rPr lang="es-ES" sz="1600" b="1" dirty="0">
                <a:solidFill>
                  <a:srgbClr val="000000"/>
                </a:solidFill>
                <a:latin typeface="Calibri"/>
              </a:rPr>
              <a:t>La involución del timo </a:t>
            </a:r>
          </a:p>
          <a:p>
            <a:pPr lvl="0" algn="l"/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Comienza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en la pubertad.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Disminución de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linfocitos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 vírgenes e incremento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en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  células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de memoria </a:t>
            </a:r>
          </a:p>
          <a:p>
            <a:pPr lvl="0" algn="l"/>
            <a:endParaRPr lang="es-ES" sz="1600" b="1" dirty="0" smtClean="0">
              <a:solidFill>
                <a:srgbClr val="000000"/>
              </a:solidFill>
              <a:latin typeface="Calibri"/>
            </a:endParaRPr>
          </a:p>
          <a:p>
            <a:pPr lvl="0" algn="l"/>
            <a:r>
              <a:rPr lang="es-ES" sz="1600" b="1" dirty="0" smtClean="0">
                <a:solidFill>
                  <a:srgbClr val="000000"/>
                </a:solidFill>
                <a:latin typeface="Calibri"/>
              </a:rPr>
              <a:t>2</a:t>
            </a:r>
            <a:r>
              <a:rPr lang="es-ES" sz="1600" b="1" dirty="0">
                <a:solidFill>
                  <a:srgbClr val="000000"/>
                </a:solidFill>
                <a:latin typeface="Calibri"/>
              </a:rPr>
              <a:t>. La </a:t>
            </a:r>
            <a:r>
              <a:rPr lang="es-ES" sz="1600" b="1" dirty="0" smtClean="0">
                <a:solidFill>
                  <a:srgbClr val="000000"/>
                </a:solidFill>
                <a:latin typeface="Calibri"/>
              </a:rPr>
              <a:t>estimulación antigénica crónica (CMV, EBV)</a:t>
            </a:r>
            <a:endParaRPr lang="es-ES" sz="1600" b="1" dirty="0">
              <a:solidFill>
                <a:srgbClr val="000000"/>
              </a:solidFill>
              <a:latin typeface="Calibri"/>
            </a:endParaRP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Inflamación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crónica de bajo grado asociado a un aumento en los niveles de citocinas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inflamatorias</a:t>
            </a:r>
          </a:p>
          <a:p>
            <a:pPr marL="285750" lvl="0" indent="-285750" algn="l">
              <a:buFont typeface="Arial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Transformación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continua de linfocitos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vírgenes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a linfocitos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terminalmente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diferenciados con un repertorio limitado y respuestas pobres a nuevos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antígenos y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al agotamiento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clonal</a:t>
            </a:r>
            <a:endParaRPr lang="es-ES" sz="1600" dirty="0">
              <a:solidFill>
                <a:srgbClr val="000000"/>
              </a:solidFill>
              <a:latin typeface="Calibri"/>
            </a:endParaRPr>
          </a:p>
          <a:p>
            <a:pPr lvl="0" algn="l"/>
            <a:endParaRPr lang="es-ES" sz="1600" b="1" dirty="0">
              <a:solidFill>
                <a:srgbClr val="000000"/>
              </a:solidFill>
              <a:latin typeface="Calibri"/>
            </a:endParaRPr>
          </a:p>
          <a:p>
            <a:pPr lvl="0" algn="l"/>
            <a:r>
              <a:rPr lang="es-ES" sz="1600" b="1" dirty="0" smtClean="0">
                <a:solidFill>
                  <a:srgbClr val="000000"/>
                </a:solidFill>
                <a:latin typeface="Calibri"/>
              </a:rPr>
              <a:t>3</a:t>
            </a:r>
            <a:r>
              <a:rPr lang="es-ES" sz="1600" b="1" dirty="0">
                <a:solidFill>
                  <a:srgbClr val="000000"/>
                </a:solidFill>
                <a:latin typeface="Calibri"/>
              </a:rPr>
              <a:t>. La senescencia replicativa </a:t>
            </a:r>
            <a:endParaRPr lang="es-ES" sz="1600" b="1" dirty="0" smtClean="0">
              <a:solidFill>
                <a:srgbClr val="000000"/>
              </a:solidFill>
              <a:latin typeface="Calibri"/>
            </a:endParaRPr>
          </a:p>
          <a:p>
            <a:pPr lvl="0" algn="l"/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Acortamiento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de los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telómeros, </a:t>
            </a:r>
            <a:r>
              <a:rPr lang="es-ES" sz="1600" dirty="0">
                <a:solidFill>
                  <a:srgbClr val="000000"/>
                </a:solidFill>
                <a:latin typeface="Calibri"/>
              </a:rPr>
              <a:t>acumulación de células senescentes </a:t>
            </a:r>
            <a:r>
              <a:rPr lang="es-ES" sz="1600" dirty="0" smtClean="0">
                <a:solidFill>
                  <a:srgbClr val="000000"/>
                </a:solidFill>
                <a:latin typeface="Calibri"/>
              </a:rPr>
              <a:t>y expansión del SASP</a:t>
            </a:r>
            <a:endParaRPr lang="es-ES" sz="16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r="44862" b="49164"/>
          <a:stretch>
            <a:fillRect/>
          </a:stretch>
        </p:blipFill>
        <p:spPr bwMode="auto">
          <a:xfrm>
            <a:off x="7409437" y="2650604"/>
            <a:ext cx="1627031" cy="33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1822599" y="348276"/>
            <a:ext cx="5908876" cy="70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ES" sz="2600" b="1" dirty="0" smtClean="0">
                <a:solidFill>
                  <a:srgbClr val="C00000"/>
                </a:solidFill>
                <a:latin typeface="Calibri" pitchFamily="34" charset="0"/>
              </a:rPr>
              <a:t>La inflamación y el envejecimiento</a:t>
            </a:r>
            <a:endParaRPr lang="en-US" sz="2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8601" y="1584768"/>
            <a:ext cx="1877992" cy="1107996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 smtClean="0">
                <a:latin typeface="Calibri" pitchFamily="34" charset="0"/>
              </a:rPr>
              <a:t>SENESCENCIA CELULAR</a:t>
            </a:r>
          </a:p>
          <a:p>
            <a:pPr algn="ctr"/>
            <a:r>
              <a:rPr lang="es-ES_tradnl" sz="2200" dirty="0" smtClean="0">
                <a:latin typeface="Calibri" pitchFamily="34" charset="0"/>
              </a:rPr>
              <a:t>(SASP)</a:t>
            </a:r>
            <a:endParaRPr lang="es-ES_tradnl" sz="2200" dirty="0">
              <a:latin typeface="Calibri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600" y="3657600"/>
            <a:ext cx="1877992" cy="769441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 smtClean="0">
                <a:solidFill>
                  <a:srgbClr val="000000"/>
                </a:solidFill>
              </a:rPr>
              <a:t>INMUNO SENESCENCIA</a:t>
            </a:r>
            <a:endParaRPr lang="es-ES_tradnl" sz="2200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57937" y="3565267"/>
            <a:ext cx="1905000" cy="769441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200" b="1" dirty="0" smtClean="0">
                <a:solidFill>
                  <a:srgbClr val="C00000"/>
                </a:solidFill>
              </a:rPr>
              <a:t>INFLAMACION CRONICA</a:t>
            </a:r>
            <a:endParaRPr lang="es-ES_tradnl" sz="2200" b="1" dirty="0">
              <a:solidFill>
                <a:srgbClr val="C0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28600" y="5486400"/>
            <a:ext cx="2063187" cy="769441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200" dirty="0" smtClean="0">
                <a:solidFill>
                  <a:srgbClr val="000000"/>
                </a:solidFill>
              </a:rPr>
              <a:t>INFLAMACION METABOLICA</a:t>
            </a:r>
            <a:endParaRPr lang="es-ES_tradnl" sz="2200" dirty="0">
              <a:solidFill>
                <a:srgbClr val="000000"/>
              </a:solidFill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2435352" y="1895564"/>
            <a:ext cx="536448" cy="4191000"/>
          </a:xfrm>
          <a:prstGeom prst="rightBrac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6436427" y="1895564"/>
            <a:ext cx="2499230" cy="3662541"/>
          </a:xfrm>
          <a:prstGeom prst="rect">
            <a:avLst/>
          </a:prstGeom>
          <a:noFill/>
          <a:ln w="28575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000000"/>
                </a:solidFill>
                <a:latin typeface="Calibri" pitchFamily="34" charset="0"/>
              </a:rPr>
              <a:t>ENFERMEDADES ASOCIADAS A LA EDAD</a:t>
            </a:r>
          </a:p>
          <a:p>
            <a:pPr marL="457200" indent="-457200">
              <a:buFont typeface="Arial"/>
              <a:buChar char="•"/>
            </a:pPr>
            <a:endParaRPr lang="es-ES" sz="20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E. Cerebrovascular</a:t>
            </a: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Demencia</a:t>
            </a:r>
            <a:endParaRPr lang="es-ES" sz="19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DM</a:t>
            </a:r>
            <a:endParaRPr lang="es-ES" sz="19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EPOC</a:t>
            </a: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E. Cardiovascular</a:t>
            </a: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Neoplasia</a:t>
            </a:r>
          </a:p>
          <a:p>
            <a:pPr marL="457200" indent="-457200">
              <a:buFont typeface="Arial"/>
              <a:buChar char="•"/>
            </a:pPr>
            <a:r>
              <a:rPr lang="es-ES" sz="1900" dirty="0" smtClean="0">
                <a:solidFill>
                  <a:srgbClr val="000000"/>
                </a:solidFill>
                <a:latin typeface="Calibri" pitchFamily="34" charset="0"/>
              </a:rPr>
              <a:t>Aterosclerosis</a:t>
            </a:r>
          </a:p>
          <a:p>
            <a:pPr marL="457200" indent="-457200">
              <a:buFont typeface="Arial"/>
              <a:buChar char="•"/>
            </a:pPr>
            <a:r>
              <a:rPr lang="es-ES_tradnl" sz="1900" dirty="0" smtClean="0">
                <a:solidFill>
                  <a:srgbClr val="000000"/>
                </a:solidFill>
                <a:latin typeface="Calibri" pitchFamily="34" charset="0"/>
              </a:rPr>
              <a:t>Infecciones</a:t>
            </a:r>
            <a:endParaRPr lang="es-ES_tradnl" sz="19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Cerrar llave 12"/>
          <p:cNvSpPr/>
          <p:nvPr/>
        </p:nvSpPr>
        <p:spPr>
          <a:xfrm flipH="1">
            <a:off x="5819978" y="1895564"/>
            <a:ext cx="454152" cy="4191000"/>
          </a:xfrm>
          <a:prstGeom prst="rightBrace">
            <a:avLst/>
          </a:prstGeom>
          <a:ln w="762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2" t="25550" r="4749" b="54716"/>
          <a:stretch/>
        </p:blipFill>
        <p:spPr bwMode="auto">
          <a:xfrm>
            <a:off x="3457937" y="4526184"/>
            <a:ext cx="1905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5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44845" y="118418"/>
            <a:ext cx="9099158" cy="178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>
              <a:solidFill>
                <a:prstClr val="black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87935" y="6679028"/>
            <a:ext cx="9099158" cy="1789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40728" y="5203635"/>
            <a:ext cx="80972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C00000"/>
                </a:solidFill>
              </a:rPr>
              <a:t>Objetivo</a:t>
            </a:r>
          </a:p>
          <a:p>
            <a:pPr algn="ctr"/>
            <a:r>
              <a:rPr lang="es-ES" b="1" dirty="0" smtClean="0"/>
              <a:t>Caracterizar  </a:t>
            </a:r>
            <a:r>
              <a:rPr lang="es-ES" b="1" dirty="0"/>
              <a:t>el inmunofenotipo de los linfocitos T activados en adultos </a:t>
            </a:r>
            <a:r>
              <a:rPr lang="es-ES" b="1" dirty="0" smtClean="0"/>
              <a:t>mayores</a:t>
            </a:r>
            <a:endParaRPr lang="es-ES" b="1" dirty="0"/>
          </a:p>
        </p:txBody>
      </p:sp>
      <p:sp>
        <p:nvSpPr>
          <p:cNvPr id="7" name="Rectangle 13">
            <a:extLst>
              <a:ext uri="{FF2B5EF4-FFF2-40B4-BE49-F238E27FC236}">
                <a16:creationId xmlns="" xmlns:a16="http://schemas.microsoft.com/office/drawing/2014/main" id="{5D25774B-025B-4D9C-912E-5A1EE97B4D3E}"/>
              </a:ext>
            </a:extLst>
          </p:cNvPr>
          <p:cNvSpPr/>
          <p:nvPr/>
        </p:nvSpPr>
        <p:spPr>
          <a:xfrm>
            <a:off x="340729" y="1129513"/>
            <a:ext cx="28423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marL="342900" indent="-342900">
              <a:buFont typeface="Wingdings" pitchFamily="2" charset="2"/>
              <a:buChar char="ü"/>
            </a:pPr>
            <a:endParaRPr lang="es-ES" dirty="0" smtClean="0"/>
          </a:p>
          <a:p>
            <a:pPr marL="342900" indent="-342900">
              <a:buFont typeface="Wingdings" pitchFamily="2" charset="2"/>
              <a:buChar char="ü"/>
            </a:pPr>
            <a:endParaRPr lang="es-ES" dirty="0" smtClean="0"/>
          </a:p>
          <a:p>
            <a:pPr marL="342900" indent="-342900">
              <a:buFont typeface="Wingdings" pitchFamily="2" charset="2"/>
              <a:buChar char="ü"/>
            </a:pPr>
            <a:endParaRPr lang="es-ES" dirty="0" smtClean="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532435" y="1328779"/>
            <a:ext cx="8120246" cy="30777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↓ # de linfocitos T vírgenes </a:t>
            </a:r>
          </a:p>
          <a:p>
            <a:pPr marL="285750" indent="-285750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↑ # de linfocitos T de memoria </a:t>
            </a:r>
          </a:p>
          <a:p>
            <a:pPr marL="285750" indent="-285750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↓ Diversidad del repertorio de </a:t>
            </a:r>
            <a:r>
              <a:rPr lang="es-ES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linfocitos </a:t>
            </a: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T </a:t>
            </a:r>
            <a:r>
              <a:rPr lang="es-ES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 (</a:t>
            </a: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  <a:sym typeface="Symbol" pitchFamily="18" charset="2"/>
              </a:rPr>
              <a:t>Expansión </a:t>
            </a:r>
            <a:r>
              <a:rPr lang="es-ES" b="1" dirty="0" err="1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  <a:sym typeface="Symbol" pitchFamily="18" charset="2"/>
              </a:rPr>
              <a:t>oligoclonal</a:t>
            </a:r>
            <a:r>
              <a:rPr lang="es-ES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  <a:sym typeface="Symbol" pitchFamily="18" charset="2"/>
              </a:rPr>
              <a:t>, ocupando </a:t>
            </a: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  <a:sym typeface="Symbol" pitchFamily="18" charset="2"/>
              </a:rPr>
              <a:t>el espacio de </a:t>
            </a:r>
            <a:r>
              <a:rPr lang="es-ES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  <a:sym typeface="Symbol" pitchFamily="18" charset="2"/>
              </a:rPr>
              <a:t>otras células)</a:t>
            </a:r>
            <a:endParaRPr lang="es-ES" b="1" dirty="0">
              <a:solidFill>
                <a:prstClr val="black"/>
              </a:solidFill>
              <a:latin typeface="Calibri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marL="285750" indent="-285750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Linfocitos T activados expresan marcadores de activación como CD25 y HLA-DR</a:t>
            </a:r>
          </a:p>
          <a:p>
            <a:pPr marL="285750" indent="-285750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es-ES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Disminuye  </a:t>
            </a:r>
            <a:r>
              <a:rPr lang="es-ES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expresión de CD25 y con la pérdida de las poblaciones de linfocitos vírgenes disminuye también, la producción de </a:t>
            </a:r>
            <a:r>
              <a:rPr lang="es-ES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IL-2</a:t>
            </a:r>
            <a:endParaRPr lang="es-ES" b="1" dirty="0">
              <a:solidFill>
                <a:prstClr val="black"/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ES" b="1" dirty="0">
              <a:solidFill>
                <a:prstClr val="black"/>
              </a:solidFill>
              <a:latin typeface="Calibri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80499" y="484356"/>
            <a:ext cx="4939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C00000"/>
                </a:solidFill>
                <a:latin typeface="Calibri" pitchFamily="34" charset="0"/>
              </a:rPr>
              <a:t>Cambios críticos en las células T</a:t>
            </a:r>
          </a:p>
        </p:txBody>
      </p:sp>
    </p:spTree>
    <p:extLst>
      <p:ext uri="{BB962C8B-B14F-4D97-AF65-F5344CB8AC3E}">
        <p14:creationId xmlns:p14="http://schemas.microsoft.com/office/powerpoint/2010/main" val="668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12187" y="74874"/>
            <a:ext cx="9099158" cy="178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87935" y="6679028"/>
            <a:ext cx="9099158" cy="178972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368363" y="970074"/>
            <a:ext cx="809764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02124"/>
                </a:solidFill>
                <a:latin typeface="Calibri" pitchFamily="34" charset="0"/>
              </a:rPr>
              <a:t>Estudio transversal en </a:t>
            </a:r>
            <a:r>
              <a:rPr lang="en-US" b="1" dirty="0">
                <a:solidFill>
                  <a:srgbClr val="202124"/>
                </a:solidFill>
                <a:latin typeface="Calibri" pitchFamily="34" charset="0"/>
              </a:rPr>
              <a:t>30 </a:t>
            </a:r>
            <a:r>
              <a:rPr lang="en-US" b="1" dirty="0" smtClean="0">
                <a:solidFill>
                  <a:srgbClr val="202124"/>
                </a:solidFill>
                <a:latin typeface="Calibri" pitchFamily="34" charset="0"/>
              </a:rPr>
              <a:t>adultos mayores cubanos institucionalizados entre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60 y 99 años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de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edad procedentes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del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hogar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de </a:t>
            </a: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ancianos </a:t>
            </a:r>
            <a:r>
              <a:rPr lang="en-US" b="1" dirty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“Alfredo Gómez Gendra”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  <a:cs typeface="Helvetica" pitchFamily="34" charset="0"/>
              </a:rPr>
              <a:t>Antes de la administraciòn de Biomodulina 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endParaRPr lang="en-US" b="1" dirty="0" smtClean="0">
              <a:solidFill>
                <a:srgbClr val="202124"/>
              </a:solidFill>
              <a:latin typeface="Calibri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02124"/>
                </a:solidFill>
                <a:latin typeface="Calibri" pitchFamily="34" charset="0"/>
              </a:rPr>
              <a:t>Marcadores de Linfocitos T activados          </a:t>
            </a:r>
          </a:p>
          <a:p>
            <a:pPr lvl="0"/>
            <a:r>
              <a:rPr lang="en-US" b="1" dirty="0" smtClean="0">
                <a:solidFill>
                  <a:srgbClr val="202124"/>
                </a:solidFill>
                <a:latin typeface="Calibri" pitchFamily="34" charset="0"/>
              </a:rPr>
              <a:t>   en sangre perifèrica por citometrìa de flujo         </a:t>
            </a:r>
            <a:endParaRPr lang="en-US" b="1" dirty="0">
              <a:solidFill>
                <a:srgbClr val="202124"/>
              </a:solidFill>
              <a:latin typeface="Calibri" pitchFamily="34" charset="0"/>
            </a:endParaRPr>
          </a:p>
          <a:p>
            <a:pPr lvl="0" algn="just"/>
            <a:endParaRPr lang="en-US" b="1" dirty="0">
              <a:solidFill>
                <a:srgbClr val="202124"/>
              </a:solidFill>
              <a:latin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202124"/>
                </a:solidFill>
                <a:latin typeface="Calibri" pitchFamily="34" charset="0"/>
              </a:rPr>
              <a:t>IHI</a:t>
            </a:r>
            <a:endParaRPr lang="en-US" b="1" dirty="0">
              <a:solidFill>
                <a:srgbClr val="202124"/>
              </a:solidFill>
              <a:latin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endParaRPr lang="en-US" b="1" dirty="0" smtClean="0">
              <a:solidFill>
                <a:srgbClr val="202124"/>
              </a:solidFill>
              <a:latin typeface="Calibri" pitchFamily="34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es-ES" b="1" dirty="0">
                <a:solidFill>
                  <a:srgbClr val="202124"/>
                </a:solidFill>
                <a:latin typeface="Calibri" pitchFamily="34" charset="0"/>
              </a:rPr>
              <a:t>La lectura </a:t>
            </a:r>
            <a:r>
              <a:rPr lang="es-ES" b="1" dirty="0" smtClean="0">
                <a:solidFill>
                  <a:srgbClr val="202124"/>
                </a:solidFill>
                <a:latin typeface="Calibri" pitchFamily="34" charset="0"/>
              </a:rPr>
              <a:t>y análisis de </a:t>
            </a:r>
            <a:r>
              <a:rPr lang="es-ES" b="1" dirty="0">
                <a:solidFill>
                  <a:srgbClr val="202124"/>
                </a:solidFill>
                <a:latin typeface="Calibri" pitchFamily="34" charset="0"/>
              </a:rPr>
              <a:t>las muestras se realizó en un citómetro de flujo </a:t>
            </a:r>
            <a:r>
              <a:rPr lang="es-ES" b="1" dirty="0" smtClean="0">
                <a:solidFill>
                  <a:srgbClr val="202124"/>
                </a:solidFill>
                <a:latin typeface="Calibri" pitchFamily="34" charset="0"/>
              </a:rPr>
              <a:t>Gallios </a:t>
            </a:r>
            <a:r>
              <a:rPr lang="es-ES" b="1" dirty="0">
                <a:solidFill>
                  <a:srgbClr val="202124"/>
                </a:solidFill>
                <a:latin typeface="Calibri" pitchFamily="34" charset="0"/>
              </a:rPr>
              <a:t>Beckman </a:t>
            </a:r>
            <a:r>
              <a:rPr lang="es-ES" b="1" dirty="0" smtClean="0">
                <a:solidFill>
                  <a:srgbClr val="202124"/>
                </a:solidFill>
                <a:latin typeface="Calibri" pitchFamily="34" charset="0"/>
              </a:rPr>
              <a:t>Coulter</a:t>
            </a:r>
            <a:endParaRPr lang="en-US" b="1" dirty="0" smtClean="0">
              <a:solidFill>
                <a:srgbClr val="202124"/>
              </a:solidFill>
              <a:latin typeface="Calibri" pitchFamily="34" charset="0"/>
            </a:endParaRPr>
          </a:p>
          <a:p>
            <a:pPr lvl="0" algn="just"/>
            <a:endParaRPr lang="en-US" b="1" dirty="0">
              <a:solidFill>
                <a:srgbClr val="202124"/>
              </a:solidFill>
              <a:latin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648610" y="332792"/>
            <a:ext cx="1330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CA" altLang="es-ES" sz="2400" b="1" dirty="0" smtClean="0">
                <a:solidFill>
                  <a:srgbClr val="C00000"/>
                </a:solidFill>
                <a:latin typeface="Calibri" pitchFamily="34" charset="0"/>
              </a:rPr>
              <a:t>Mètodos</a:t>
            </a:r>
            <a:endParaRPr lang="en-CA" altLang="es-ES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67423" y="2560519"/>
            <a:ext cx="3129929" cy="924339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98" y="2564108"/>
            <a:ext cx="277170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derecha"/>
          <p:cNvSpPr/>
          <p:nvPr/>
        </p:nvSpPr>
        <p:spPr>
          <a:xfrm>
            <a:off x="4736732" y="2845076"/>
            <a:ext cx="529749" cy="35881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6" descr="Galli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5186944"/>
            <a:ext cx="1770500" cy="15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68363" y="5494389"/>
            <a:ext cx="6933188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1400" b="1" dirty="0">
                <a:solidFill>
                  <a:prstClr val="black"/>
                </a:solidFill>
                <a:latin typeface="Comic Sans MS" pitchFamily="66" charset="0"/>
                <a:cs typeface="Helvetica" pitchFamily="34" charset="0"/>
              </a:rPr>
              <a:t>"Evaluación de la eficacia y seguridad de un nuevo esquema de dosificación de BIOMODULINA T® para la prevención de infecciones, incluido </a:t>
            </a:r>
            <a:r>
              <a:rPr lang="es-ES" sz="1400" b="1" dirty="0" smtClean="0">
                <a:solidFill>
                  <a:prstClr val="black"/>
                </a:solidFill>
                <a:latin typeface="Comic Sans MS" pitchFamily="66" charset="0"/>
                <a:cs typeface="Helvetica" pitchFamily="34" charset="0"/>
              </a:rPr>
              <a:t>COVID-19 </a:t>
            </a:r>
            <a:r>
              <a:rPr lang="es-ES" sz="1400" b="1" dirty="0">
                <a:solidFill>
                  <a:prstClr val="black"/>
                </a:solidFill>
                <a:latin typeface="Comic Sans MS" pitchFamily="66" charset="0"/>
                <a:cs typeface="Helvetica" pitchFamily="34" charset="0"/>
              </a:rPr>
              <a:t>en adultos mayores en Cuba</a:t>
            </a:r>
            <a:r>
              <a:rPr lang="es-ES" sz="1400" b="1" dirty="0" smtClean="0">
                <a:solidFill>
                  <a:prstClr val="black"/>
                </a:solidFill>
                <a:latin typeface="Comic Sans MS" pitchFamily="66" charset="0"/>
                <a:cs typeface="Helvetica" pitchFamily="34" charset="0"/>
              </a:rPr>
              <a:t>”</a:t>
            </a:r>
            <a:endParaRPr lang="en-US" sz="1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12187" y="74874"/>
            <a:ext cx="9099158" cy="178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87935" y="6679028"/>
            <a:ext cx="9099158" cy="178972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4" y="1359109"/>
            <a:ext cx="1568855" cy="296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7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226" y="1359110"/>
            <a:ext cx="2129913" cy="331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3767855" y="389980"/>
            <a:ext cx="1330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CA" altLang="es-ES" sz="2400" b="1" dirty="0">
                <a:solidFill>
                  <a:srgbClr val="C00000"/>
                </a:solidFill>
                <a:latin typeface="Calibri" pitchFamily="34" charset="0"/>
              </a:rPr>
              <a:t>Mètodos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95441" y="929697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omic Sans MS" pitchFamily="66" charset="0"/>
                <a:ea typeface="Times New Roman"/>
              </a:rPr>
              <a:t> A</a:t>
            </a:r>
            <a:endParaRPr lang="es-ES" sz="1400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894815" y="912437"/>
            <a:ext cx="2984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omic Sans MS" pitchFamily="66" charset="0"/>
                <a:ea typeface="Times New Roman"/>
              </a:rPr>
              <a:t>B</a:t>
            </a:r>
            <a:endParaRPr lang="es-ES" sz="1400" dirty="0">
              <a:latin typeface="Comic Sans MS" pitchFamily="66" charset="0"/>
            </a:endParaRPr>
          </a:p>
        </p:txBody>
      </p:sp>
      <p:pic>
        <p:nvPicPr>
          <p:cNvPr id="12" name="11 Imag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84" y="1359110"/>
            <a:ext cx="1678329" cy="3317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74" y="1361622"/>
            <a:ext cx="2717734" cy="33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393539" y="5068335"/>
            <a:ext cx="84726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S" sz="1200" b="1" dirty="0">
                <a:latin typeface="Comic Sans MS" pitchFamily="66" charset="0"/>
                <a:ea typeface="Times New Roman"/>
                <a:cs typeface="Times New Roman"/>
              </a:rPr>
              <a:t>Estrategia de análisis </a:t>
            </a:r>
            <a:r>
              <a:rPr lang="es-ES" sz="1200" b="1" dirty="0" smtClean="0">
                <a:latin typeface="Comic Sans MS" pitchFamily="66" charset="0"/>
                <a:ea typeface="Times New Roman"/>
                <a:cs typeface="Times New Roman"/>
              </a:rPr>
              <a:t>para </a:t>
            </a:r>
            <a:r>
              <a:rPr lang="es-ES" sz="1200" b="1" dirty="0">
                <a:latin typeface="Comic Sans MS" pitchFamily="66" charset="0"/>
                <a:ea typeface="Times New Roman"/>
                <a:cs typeface="Times New Roman"/>
              </a:rPr>
              <a:t>la selección de los linfocitos T </a:t>
            </a:r>
            <a:r>
              <a:rPr lang="es-ES" sz="1200" b="1" dirty="0" smtClean="0">
                <a:latin typeface="Comic Sans MS" pitchFamily="66" charset="0"/>
                <a:ea typeface="Times New Roman"/>
                <a:cs typeface="Times New Roman"/>
              </a:rPr>
              <a:t>activados. A</a:t>
            </a:r>
            <a:r>
              <a:rPr lang="es-ES" sz="1200" b="1" dirty="0">
                <a:latin typeface="Comic Sans MS" pitchFamily="66" charset="0"/>
                <a:ea typeface="Times New Roman"/>
                <a:cs typeface="Times New Roman"/>
              </a:rPr>
              <a:t>): Dotplot FSC-H/FSC-A; selección de singletes. B): Dotplot SSC-A/CD45PerCP-A; selección de linfocitos. C): Dotplot SSC-A/CD3F; selección de linfocitos T CD3</a:t>
            </a:r>
            <a:r>
              <a:rPr lang="es-ES" sz="1200" b="1" dirty="0" smtClean="0">
                <a:latin typeface="Comic Sans MS" pitchFamily="66" charset="0"/>
                <a:ea typeface="Times New Roman"/>
                <a:cs typeface="Times New Roman"/>
              </a:rPr>
              <a:t>+. </a:t>
            </a:r>
            <a:r>
              <a:rPr lang="es-ES" sz="1200" b="1" dirty="0">
                <a:latin typeface="Comic Sans MS" pitchFamily="66" charset="0"/>
                <a:ea typeface="Times New Roman"/>
                <a:cs typeface="Times New Roman"/>
              </a:rPr>
              <a:t>D): Dotplot CD25APC-A/HLA-DRPE-A; selección de linfocitos T CD25+/</a:t>
            </a:r>
            <a:r>
              <a:rPr lang="es-ES" sz="1200" b="1" dirty="0" smtClean="0">
                <a:latin typeface="Comic Sans MS" pitchFamily="66" charset="0"/>
                <a:ea typeface="Times New Roman"/>
                <a:cs typeface="Times New Roman"/>
              </a:rPr>
              <a:t>HLA-DR-, </a:t>
            </a:r>
            <a:r>
              <a:rPr lang="es-ES" sz="1200" b="1" dirty="0">
                <a:latin typeface="Comic Sans MS" pitchFamily="66" charset="0"/>
                <a:ea typeface="Times New Roman"/>
                <a:cs typeface="Times New Roman"/>
              </a:rPr>
              <a:t>CD25+/HLA-DR</a:t>
            </a:r>
            <a:r>
              <a:rPr lang="es-ES" sz="1200" b="1" dirty="0" smtClean="0">
                <a:latin typeface="Comic Sans MS" pitchFamily="66" charset="0"/>
                <a:ea typeface="Times New Roman"/>
                <a:cs typeface="Times New Roman"/>
              </a:rPr>
              <a:t>+ </a:t>
            </a:r>
            <a:r>
              <a:rPr lang="es-ES" sz="1200" b="1" dirty="0">
                <a:latin typeface="Comic Sans MS" pitchFamily="66" charset="0"/>
                <a:ea typeface="Times New Roman"/>
                <a:cs typeface="Times New Roman"/>
              </a:rPr>
              <a:t>y HLA-DR+/</a:t>
            </a:r>
            <a:r>
              <a:rPr lang="es-ES" sz="1200" b="1" dirty="0" smtClean="0">
                <a:latin typeface="Comic Sans MS" pitchFamily="66" charset="0"/>
                <a:ea typeface="Times New Roman"/>
                <a:cs typeface="Times New Roman"/>
              </a:rPr>
              <a:t>CD25- </a:t>
            </a:r>
            <a:endParaRPr lang="es-ES" sz="1200" b="1" dirty="0">
              <a:latin typeface="Comic Sans MS" pitchFamily="66" charset="0"/>
              <a:ea typeface="Times New Roman"/>
              <a:cs typeface="Times New Roman"/>
            </a:endParaRPr>
          </a:p>
        </p:txBody>
      </p:sp>
      <p:sp>
        <p:nvSpPr>
          <p:cNvPr id="10" name="9 Rectángulo"/>
          <p:cNvSpPr/>
          <p:nvPr/>
        </p:nvSpPr>
        <p:spPr>
          <a:xfrm flipH="1">
            <a:off x="4923168" y="920085"/>
            <a:ext cx="350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mic Sans MS" pitchFamily="66" charset="0"/>
                <a:ea typeface="Times New Roman"/>
              </a:rPr>
              <a:t>C</a:t>
            </a:r>
            <a:endParaRPr lang="es-ES" sz="1400" dirty="0">
              <a:latin typeface="Comic Sans MS" pitchFamily="66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310813" y="946144"/>
            <a:ext cx="393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Comic Sans MS" pitchFamily="66" charset="0"/>
              </a:rPr>
              <a:t> D</a:t>
            </a:r>
            <a:endParaRPr lang="es-ES" sz="1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12187" y="74874"/>
            <a:ext cx="9099158" cy="178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25774B-025B-4D9C-912E-5A1EE97B4D3E}"/>
              </a:ext>
            </a:extLst>
          </p:cNvPr>
          <p:cNvSpPr/>
          <p:nvPr/>
        </p:nvSpPr>
        <p:spPr>
          <a:xfrm>
            <a:off x="1963177" y="253846"/>
            <a:ext cx="5197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C00000"/>
                </a:solidFill>
                <a:latin typeface="Calibri" pitchFamily="34" charset="0"/>
              </a:rPr>
              <a:t>Resultados</a:t>
            </a:r>
            <a:endParaRPr lang="en-CA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2" y="1439143"/>
            <a:ext cx="7081741" cy="378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8482" y="859241"/>
            <a:ext cx="83163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prstClr val="black"/>
                </a:solidFill>
                <a:latin typeface="Calibri" pitchFamily="34" charset="0"/>
              </a:rPr>
              <a:t>Distribución de antígenos de activación de linfocitos T en adultos mayores,  según grupos etarios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5450672" y="2535791"/>
            <a:ext cx="733778" cy="25964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</p:txBody>
      </p:sp>
      <p:sp>
        <p:nvSpPr>
          <p:cNvPr id="6" name="5 Elipse"/>
          <p:cNvSpPr/>
          <p:nvPr/>
        </p:nvSpPr>
        <p:spPr>
          <a:xfrm>
            <a:off x="2639459" y="3592794"/>
            <a:ext cx="742598" cy="2978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459" y="4614020"/>
            <a:ext cx="821620" cy="3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36586" y="5391462"/>
            <a:ext cx="8510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200" dirty="0">
                <a:latin typeface="Calibri" pitchFamily="34" charset="0"/>
              </a:rPr>
              <a:t>Los ancianos con 80 años y más, mostraron un aumento en el conteo absoluto de los linfocitos </a:t>
            </a:r>
            <a:r>
              <a:rPr lang="es-ES" sz="1200" dirty="0" smtClean="0">
                <a:latin typeface="Calibri" pitchFamily="34" charset="0"/>
              </a:rPr>
              <a:t>CD3+HLA-DR+CD25-</a:t>
            </a:r>
          </a:p>
          <a:p>
            <a:pPr marL="171450" indent="-171450">
              <a:buFont typeface="Wingdings" pitchFamily="2" charset="2"/>
              <a:buChar char="ü"/>
            </a:pPr>
            <a:endParaRPr lang="es-ES" sz="1200" dirty="0" smtClean="0">
              <a:latin typeface="Calibri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dirty="0" smtClean="0">
                <a:latin typeface="Calibri" pitchFamily="34" charset="0"/>
              </a:rPr>
              <a:t>Los </a:t>
            </a:r>
            <a:r>
              <a:rPr lang="es-ES" sz="1200" dirty="0">
                <a:latin typeface="Calibri" pitchFamily="34" charset="0"/>
              </a:rPr>
              <a:t>conteos absolutos de los fenotipos CD3+CD25+HLA-DR- y CD3+CD25+HLA-DR+, fueron menores en relación con los del grupo de &lt; 80 </a:t>
            </a:r>
            <a:r>
              <a:rPr lang="es-ES" sz="1200" dirty="0" smtClean="0">
                <a:latin typeface="Calibri" pitchFamily="34" charset="0"/>
              </a:rPr>
              <a:t>años</a:t>
            </a:r>
          </a:p>
          <a:p>
            <a:pPr marL="171450" indent="-171450">
              <a:buFont typeface="Wingdings" pitchFamily="2" charset="2"/>
              <a:buChar char="ü"/>
            </a:pPr>
            <a:endParaRPr lang="es-ES" sz="1200" dirty="0" smtClean="0">
              <a:latin typeface="Calibri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dirty="0" smtClean="0">
                <a:latin typeface="Calibri" pitchFamily="34" charset="0"/>
              </a:rPr>
              <a:t>A </a:t>
            </a:r>
            <a:r>
              <a:rPr lang="es-ES" sz="1200" dirty="0">
                <a:latin typeface="Calibri" pitchFamily="34" charset="0"/>
              </a:rPr>
              <a:t>medida que aumenta la edad, hay incremento en la expresiòn del antígeno HLA-DR y disminución en la expresiòn del CD25</a:t>
            </a:r>
            <a:endParaRPr lang="es-E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25774B-025B-4D9C-912E-5A1EE97B4D3E}"/>
              </a:ext>
            </a:extLst>
          </p:cNvPr>
          <p:cNvSpPr/>
          <p:nvPr/>
        </p:nvSpPr>
        <p:spPr>
          <a:xfrm>
            <a:off x="1750363" y="277221"/>
            <a:ext cx="5197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C00000"/>
                </a:solidFill>
                <a:latin typeface="Calibri" pitchFamily="34" charset="0"/>
              </a:rPr>
              <a:t>Resultados</a:t>
            </a:r>
            <a:endParaRPr lang="en-CA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700751"/>
              </p:ext>
            </p:extLst>
          </p:nvPr>
        </p:nvGraphicFramePr>
        <p:xfrm>
          <a:off x="692622" y="1452405"/>
          <a:ext cx="7441974" cy="3862087"/>
        </p:xfrm>
        <a:graphic>
          <a:graphicData uri="http://schemas.openxmlformats.org/drawingml/2006/table">
            <a:tbl>
              <a:tblPr firstRow="1" firstCol="1" bandRow="1"/>
              <a:tblGrid>
                <a:gridCol w="2140676"/>
                <a:gridCol w="746969"/>
                <a:gridCol w="709919"/>
                <a:gridCol w="950810"/>
                <a:gridCol w="114070"/>
                <a:gridCol w="853822"/>
                <a:gridCol w="825042"/>
                <a:gridCol w="998466"/>
                <a:gridCol w="102200"/>
              </a:tblGrid>
              <a:tr h="259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Male (n=9) 30% of Total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Female (n=21) 70% of Total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Median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SD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CI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Median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SD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000" b="1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CI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9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CD3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HLA-DR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CD25- (%)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2.960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2.376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1.467-5.120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1.860</a:t>
                      </a:r>
                      <a:endParaRPr lang="es-ES" sz="1000" b="1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2.925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1.353-4.091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9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CD3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HLA-DR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CD25- (cells/</a:t>
                      </a:r>
                      <a:r>
                        <a:rPr lang="es-ES_tradnl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L)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46.61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49.75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19.17-95.66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35.55</a:t>
                      </a:r>
                      <a:endParaRPr lang="es-ES" sz="1000" b="1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42.10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24.09-63.50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8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CD3</a:t>
                      </a:r>
                      <a:r>
                        <a:rPr lang="en-US" sz="1000" baseline="30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CD25</a:t>
                      </a:r>
                      <a:r>
                        <a:rPr lang="en-US" sz="1000" baseline="30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HLA-DR- (%)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1.090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0.9377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0.6726-2.114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1.200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0.9720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0.9581-1.868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9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CD3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CD25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HLA-DR- (cells/</a:t>
                      </a:r>
                      <a:r>
                        <a:rPr lang="es-ES_tradnl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L)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19.43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26.55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5.749-46.56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19.55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29.51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13.00-40.62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64883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CD3+CD25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/HLA-DR</a:t>
                      </a:r>
                      <a:r>
                        <a:rPr lang="en-US" sz="1000" baseline="30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(%)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0.4099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0.6563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0.1579-1.167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0.4961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1.960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0.5799-2.529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90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CD3+CD25</a:t>
                      </a:r>
                      <a:r>
                        <a:rPr lang="en-US" sz="1000" baseline="30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/HLA-DR</a:t>
                      </a:r>
                      <a:r>
                        <a:rPr lang="en-US" sz="1000" baseline="30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+ </a:t>
                      </a: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(cells/</a:t>
                      </a:r>
                      <a:r>
                        <a:rPr lang="es-ES_tradnl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n-US" sz="1000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L)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4.079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12.26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2.161-21.01</a:t>
                      </a:r>
                      <a:endParaRPr lang="es-ES" sz="100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8.537</a:t>
                      </a:r>
                      <a:endParaRPr lang="es-ES" sz="1000" b="1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32.84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omic Sans MS" pitchFamily="66" charset="0"/>
                          <a:ea typeface="Times New Roman"/>
                          <a:cs typeface="Times New Roman"/>
                        </a:rPr>
                        <a:t>10.34-43.00</a:t>
                      </a:r>
                      <a:endParaRPr lang="es-ES" sz="1000" dirty="0">
                        <a:effectLst/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37512" marR="3751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1 Rectángulo"/>
          <p:cNvSpPr/>
          <p:nvPr/>
        </p:nvSpPr>
        <p:spPr>
          <a:xfrm>
            <a:off x="527856" y="834046"/>
            <a:ext cx="8257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prstClr val="black"/>
                </a:solidFill>
                <a:latin typeface="Calibri" pitchFamily="34" charset="0"/>
              </a:rPr>
              <a:t>Distribución de antígenos de activación de linfocitos T en adultos mayores,  según el sexo</a:t>
            </a:r>
          </a:p>
        </p:txBody>
      </p:sp>
      <p:sp>
        <p:nvSpPr>
          <p:cNvPr id="11" name="10 Elipse"/>
          <p:cNvSpPr/>
          <p:nvPr/>
        </p:nvSpPr>
        <p:spPr>
          <a:xfrm>
            <a:off x="5355644" y="2479990"/>
            <a:ext cx="732847" cy="24249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5415695" y="3007929"/>
            <a:ext cx="612743" cy="25964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18" y="4761538"/>
            <a:ext cx="749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32853" y="5694502"/>
            <a:ext cx="8257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s-ES" sz="1200" dirty="0">
                <a:latin typeface="Calibri" pitchFamily="34" charset="0"/>
              </a:rPr>
              <a:t>Las mujeres mostraron menores porcentajes y conteos absolutos de los linfocitos CD3+HLA-DR+CD25-</a:t>
            </a:r>
          </a:p>
          <a:p>
            <a:pPr marL="171450" indent="-171450">
              <a:buFont typeface="Wingdings" pitchFamily="2" charset="2"/>
              <a:buChar char="ü"/>
            </a:pPr>
            <a:endParaRPr lang="es-ES" sz="1200" dirty="0">
              <a:latin typeface="Calibri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s-ES" sz="1200" dirty="0">
                <a:latin typeface="Calibri" pitchFamily="34" charset="0"/>
              </a:rPr>
              <a:t>E</a:t>
            </a:r>
            <a:r>
              <a:rPr lang="es-ES" sz="1200" dirty="0" smtClean="0">
                <a:latin typeface="Calibri" pitchFamily="34" charset="0"/>
              </a:rPr>
              <a:t>l </a:t>
            </a:r>
            <a:r>
              <a:rPr lang="es-ES" sz="1200" dirty="0">
                <a:latin typeface="Calibri" pitchFamily="34" charset="0"/>
              </a:rPr>
              <a:t>conteo absoluto de </a:t>
            </a:r>
            <a:r>
              <a:rPr lang="es-ES" sz="1200" dirty="0" smtClean="0">
                <a:latin typeface="Calibri" pitchFamily="34" charset="0"/>
              </a:rPr>
              <a:t>Los </a:t>
            </a:r>
            <a:r>
              <a:rPr lang="es-ES" sz="1200" dirty="0">
                <a:latin typeface="Calibri" pitchFamily="34" charset="0"/>
              </a:rPr>
              <a:t>linfocitos </a:t>
            </a:r>
            <a:r>
              <a:rPr lang="es-ES" sz="1200" dirty="0" smtClean="0">
                <a:latin typeface="Calibri" pitchFamily="34" charset="0"/>
              </a:rPr>
              <a:t> T CD3+CD25+HLA-DR+  </a:t>
            </a:r>
            <a:r>
              <a:rPr lang="es-ES" sz="1200" dirty="0">
                <a:latin typeface="Calibri" pitchFamily="34" charset="0"/>
              </a:rPr>
              <a:t>fue mayor en las mujeres en relación con los </a:t>
            </a:r>
            <a:r>
              <a:rPr lang="es-ES" sz="1200" dirty="0" smtClean="0">
                <a:latin typeface="Calibri" pitchFamily="34" charset="0"/>
              </a:rPr>
              <a:t>hombres</a:t>
            </a:r>
            <a:endParaRPr lang="es-ES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1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12187" y="74874"/>
            <a:ext cx="9099158" cy="17897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89796" y="-103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5B8B65A-FDDB-4767-9B5B-9CFEDD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4" b="32458"/>
          <a:stretch/>
        </p:blipFill>
        <p:spPr>
          <a:xfrm>
            <a:off x="87935" y="6679028"/>
            <a:ext cx="9099158" cy="1789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D25774B-025B-4D9C-912E-5A1EE97B4D3E}"/>
              </a:ext>
            </a:extLst>
          </p:cNvPr>
          <p:cNvSpPr/>
          <p:nvPr/>
        </p:nvSpPr>
        <p:spPr>
          <a:xfrm>
            <a:off x="2130304" y="358933"/>
            <a:ext cx="4498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 smtClean="0">
                <a:solidFill>
                  <a:srgbClr val="C00000"/>
                </a:solidFill>
                <a:latin typeface="Calibri" pitchFamily="34" charset="0"/>
              </a:rPr>
              <a:t>Conclusiones y </a:t>
            </a:r>
            <a:r>
              <a:rPr lang="en-CA" sz="2400" b="1" dirty="0">
                <a:solidFill>
                  <a:srgbClr val="C00000"/>
                </a:solidFill>
                <a:latin typeface="Calibri" pitchFamily="34" charset="0"/>
              </a:rPr>
              <a:t>Recomendaciones</a:t>
            </a:r>
            <a:endParaRPr lang="en-CA" sz="24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70212" y="1046717"/>
            <a:ext cx="804439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Se </a:t>
            </a:r>
            <a:r>
              <a:rPr lang="es-ES" dirty="0">
                <a:latin typeface="Calibri" pitchFamily="34" charset="0"/>
              </a:rPr>
              <a:t>evidenció que tanto la edad como el sexo son factores biológicos que influyen en la expresiòn de marcadores de activación de los linfocitos T, en el adulto mayor</a:t>
            </a:r>
            <a:r>
              <a:rPr lang="es-ES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La caracterización inmunofenotípica por citometría de flujo de los linfocitos T activados CD3+HLA-DR+CD25-, CD3+CD25+HLA-DR- y CD3+CD25+HLA-DR+ en el anciano, permite aclarar el papel de estos en el envejecimiento de origen </a:t>
            </a:r>
            <a:r>
              <a:rPr lang="es-ES" dirty="0" smtClean="0">
                <a:latin typeface="Calibri" pitchFamily="34" charset="0"/>
              </a:rPr>
              <a:t>inflamatorio.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S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La </a:t>
            </a:r>
            <a:r>
              <a:rPr lang="es-ES" dirty="0">
                <a:latin typeface="Calibri" pitchFamily="34" charset="0"/>
              </a:rPr>
              <a:t>inmunosenescencia provee de un escenario propicio para el desarrollo de infecciones, autoinmunidad y cáncer, por lo que disponer de un inmunofenotipo por citometría de flujo que permita la evaluación cualitativa y cuantitativa de la inmunidad celular, es de gran importancia para la toma de decisiones y el tratamiento de los pacientes; lo cual redundará en el mejoramiento de su calidad de </a:t>
            </a:r>
            <a:r>
              <a:rPr lang="es-ES" dirty="0" smtClean="0">
                <a:latin typeface="Calibri" pitchFamily="34" charset="0"/>
              </a:rPr>
              <a:t>vida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S" dirty="0" smtClean="0">
              <a:latin typeface="Calibri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Se </a:t>
            </a:r>
            <a:r>
              <a:rPr lang="es-ES" dirty="0">
                <a:latin typeface="Calibri" pitchFamily="34" charset="0"/>
              </a:rPr>
              <a:t>recomienda ampliar la muestra de estudio y asociar otros datos cínicos que refuercen la investigación y ampliarlo a otras instituciones y regiones del país. 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9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</TotalTime>
  <Words>1020</Words>
  <Application>Microsoft Office PowerPoint</Application>
  <PresentationFormat>Presentación en pantalla (4:3)</PresentationFormat>
  <Paragraphs>167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Rosana Pelayo Camacho</dc:creator>
  <cp:lastModifiedBy>Yaneisy</cp:lastModifiedBy>
  <cp:revision>101</cp:revision>
  <dcterms:created xsi:type="dcterms:W3CDTF">2022-04-24T22:39:17Z</dcterms:created>
  <dcterms:modified xsi:type="dcterms:W3CDTF">2023-05-15T20:08:16Z</dcterms:modified>
</cp:coreProperties>
</file>