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9" r:id="rId4"/>
    <p:sldId id="276" r:id="rId5"/>
    <p:sldId id="275" r:id="rId6"/>
  </p:sldIdLst>
  <p:sldSz cx="9693275" cy="12984163"/>
  <p:notesSz cx="6858000" cy="9144000"/>
  <p:defaultText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4074">
          <p15:clr>
            <a:srgbClr val="A4A3A4"/>
          </p15:clr>
        </p15:guide>
        <p15:guide id="4" pos="30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FF5050"/>
    <a:srgbClr val="FF3300"/>
    <a:srgbClr val="FA1E1E"/>
    <a:srgbClr val="FF0000"/>
    <a:srgbClr val="CC0000"/>
    <a:srgbClr val="990000"/>
    <a:srgbClr val="9E0000"/>
    <a:srgbClr val="008000"/>
    <a:srgbClr val="C8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12" autoAdjust="0"/>
    <p:restoredTop sz="94660" autoAdjust="0"/>
  </p:normalViewPr>
  <p:slideViewPr>
    <p:cSldViewPr snapToGrid="0">
      <p:cViewPr varScale="1">
        <p:scale>
          <a:sx n="31" d="100"/>
          <a:sy n="31" d="100"/>
        </p:scale>
        <p:origin x="2084" y="96"/>
      </p:cViewPr>
      <p:guideLst>
        <p:guide orient="horz" pos="2160"/>
        <p:guide pos="2880"/>
        <p:guide orient="horz" pos="4074"/>
        <p:guide pos="3053"/>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6996" y="2124956"/>
            <a:ext cx="8239284" cy="4520412"/>
          </a:xfrm>
        </p:spPr>
        <p:txBody>
          <a:bodyPr anchor="b"/>
          <a:lstStyle>
            <a:lvl1pPr algn="ctr">
              <a:defRPr sz="8500"/>
            </a:lvl1pPr>
          </a:lstStyle>
          <a:p>
            <a:r>
              <a:rPr lang="en-US"/>
              <a:t>Click to edit Master title style</a:t>
            </a:r>
            <a:endParaRPr lang="en-US" dirty="0"/>
          </a:p>
        </p:txBody>
      </p:sp>
      <p:sp>
        <p:nvSpPr>
          <p:cNvPr id="3" name="Subtitle 2"/>
          <p:cNvSpPr>
            <a:spLocks noGrp="1"/>
          </p:cNvSpPr>
          <p:nvPr>
            <p:ph type="subTitle" idx="1"/>
          </p:nvPr>
        </p:nvSpPr>
        <p:spPr>
          <a:xfrm>
            <a:off x="1211660" y="6819692"/>
            <a:ext cx="7269956" cy="3134833"/>
          </a:xfrm>
        </p:spPr>
        <p:txBody>
          <a:bodyPr/>
          <a:lstStyle>
            <a:lvl1pPr marL="0" indent="0" algn="ctr">
              <a:buNone/>
              <a:defRPr sz="3400"/>
            </a:lvl1pPr>
            <a:lvl2pPr marL="647898" indent="0" algn="ctr">
              <a:buNone/>
              <a:defRPr sz="2800"/>
            </a:lvl2pPr>
            <a:lvl3pPr marL="1295796" indent="0" algn="ctr">
              <a:buNone/>
              <a:defRPr sz="2600"/>
            </a:lvl3pPr>
            <a:lvl4pPr marL="1943694" indent="0" algn="ctr">
              <a:buNone/>
              <a:defRPr sz="2300"/>
            </a:lvl4pPr>
            <a:lvl5pPr marL="2591592" indent="0" algn="ctr">
              <a:buNone/>
              <a:defRPr sz="2300"/>
            </a:lvl5pPr>
            <a:lvl6pPr marL="3239491" indent="0" algn="ctr">
              <a:buNone/>
              <a:defRPr sz="2300"/>
            </a:lvl6pPr>
            <a:lvl7pPr marL="3887389" indent="0" algn="ctr">
              <a:buNone/>
              <a:defRPr sz="2300"/>
            </a:lvl7pPr>
            <a:lvl8pPr marL="4535287" indent="0" algn="ctr">
              <a:buNone/>
              <a:defRPr sz="2300"/>
            </a:lvl8pPr>
            <a:lvl9pPr marL="5183185" indent="0" algn="ctr">
              <a:buNone/>
              <a:defRPr sz="23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287419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241670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6751" y="691286"/>
            <a:ext cx="2090112" cy="1100347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66413" y="691286"/>
            <a:ext cx="6149171" cy="1100347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59210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F64235-FE4C-4E78-B59F-DB5D339E26B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799888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61364" y="3237028"/>
            <a:ext cx="8360450" cy="5401050"/>
          </a:xfrm>
        </p:spPr>
        <p:txBody>
          <a:bodyPr anchor="b"/>
          <a:lstStyle>
            <a:lvl1pPr>
              <a:defRPr sz="8500"/>
            </a:lvl1pPr>
          </a:lstStyle>
          <a:p>
            <a:r>
              <a:rPr lang="en-US"/>
              <a:t>Click to edit Master title style</a:t>
            </a:r>
            <a:endParaRPr lang="en-US" dirty="0"/>
          </a:p>
        </p:txBody>
      </p:sp>
      <p:sp>
        <p:nvSpPr>
          <p:cNvPr id="3" name="Text Placeholder 2"/>
          <p:cNvSpPr>
            <a:spLocks noGrp="1"/>
          </p:cNvSpPr>
          <p:nvPr>
            <p:ph type="body" idx="1"/>
          </p:nvPr>
        </p:nvSpPr>
        <p:spPr>
          <a:xfrm>
            <a:off x="661364" y="8689174"/>
            <a:ext cx="8360450" cy="2840285"/>
          </a:xfrm>
        </p:spPr>
        <p:txBody>
          <a:bodyPr/>
          <a:lstStyle>
            <a:lvl1pPr marL="0" indent="0">
              <a:buNone/>
              <a:defRPr sz="3400">
                <a:solidFill>
                  <a:schemeClr val="tx1"/>
                </a:solidFill>
              </a:defRPr>
            </a:lvl1pPr>
            <a:lvl2pPr marL="647898" indent="0">
              <a:buNone/>
              <a:defRPr sz="2800">
                <a:solidFill>
                  <a:schemeClr val="tx1">
                    <a:tint val="75000"/>
                  </a:schemeClr>
                </a:solidFill>
              </a:defRPr>
            </a:lvl2pPr>
            <a:lvl3pPr marL="1295796" indent="0">
              <a:buNone/>
              <a:defRPr sz="2600">
                <a:solidFill>
                  <a:schemeClr val="tx1">
                    <a:tint val="75000"/>
                  </a:schemeClr>
                </a:solidFill>
              </a:defRPr>
            </a:lvl3pPr>
            <a:lvl4pPr marL="1943694" indent="0">
              <a:buNone/>
              <a:defRPr sz="2300">
                <a:solidFill>
                  <a:schemeClr val="tx1">
                    <a:tint val="75000"/>
                  </a:schemeClr>
                </a:solidFill>
              </a:defRPr>
            </a:lvl4pPr>
            <a:lvl5pPr marL="2591592" indent="0">
              <a:buNone/>
              <a:defRPr sz="2300">
                <a:solidFill>
                  <a:schemeClr val="tx1">
                    <a:tint val="75000"/>
                  </a:schemeClr>
                </a:solidFill>
              </a:defRPr>
            </a:lvl5pPr>
            <a:lvl6pPr marL="3239491" indent="0">
              <a:buNone/>
              <a:defRPr sz="2300">
                <a:solidFill>
                  <a:schemeClr val="tx1">
                    <a:tint val="75000"/>
                  </a:schemeClr>
                </a:solidFill>
              </a:defRPr>
            </a:lvl6pPr>
            <a:lvl7pPr marL="3887389" indent="0">
              <a:buNone/>
              <a:defRPr sz="2300">
                <a:solidFill>
                  <a:schemeClr val="tx1">
                    <a:tint val="75000"/>
                  </a:schemeClr>
                </a:solidFill>
              </a:defRPr>
            </a:lvl7pPr>
            <a:lvl8pPr marL="4535287" indent="0">
              <a:buNone/>
              <a:defRPr sz="2300">
                <a:solidFill>
                  <a:schemeClr val="tx1">
                    <a:tint val="75000"/>
                  </a:schemeClr>
                </a:solidFill>
              </a:defRPr>
            </a:lvl8pPr>
            <a:lvl9pPr marL="5183185" indent="0">
              <a:buNone/>
              <a:defRPr sz="23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4F64235-FE4C-4E78-B59F-DB5D339E26BB}" type="datetimeFigureOut">
              <a:rPr lang="en-US" smtClean="0"/>
              <a:t>5/12/2023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4011804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66413" y="3456432"/>
            <a:ext cx="4119642" cy="82383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07220" y="3456432"/>
            <a:ext cx="4119642" cy="823833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F64235-FE4C-4E78-B59F-DB5D339E26BB}"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40018159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67675" y="691289"/>
            <a:ext cx="8360450" cy="2509671"/>
          </a:xfrm>
        </p:spPr>
        <p:txBody>
          <a:bodyPr/>
          <a:lstStyle/>
          <a:p>
            <a:r>
              <a:rPr lang="en-US"/>
              <a:t>Click to edit Master title style</a:t>
            </a:r>
            <a:endParaRPr lang="en-US" dirty="0"/>
          </a:p>
        </p:txBody>
      </p:sp>
      <p:sp>
        <p:nvSpPr>
          <p:cNvPr id="3" name="Text Placeholder 2"/>
          <p:cNvSpPr>
            <a:spLocks noGrp="1"/>
          </p:cNvSpPr>
          <p:nvPr>
            <p:ph type="body" idx="1"/>
          </p:nvPr>
        </p:nvSpPr>
        <p:spPr>
          <a:xfrm>
            <a:off x="667676" y="3182924"/>
            <a:ext cx="4100709"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a:t>Edit Master text styles</a:t>
            </a:r>
          </a:p>
        </p:txBody>
      </p:sp>
      <p:sp>
        <p:nvSpPr>
          <p:cNvPr id="4" name="Content Placeholder 3"/>
          <p:cNvSpPr>
            <a:spLocks noGrp="1"/>
          </p:cNvSpPr>
          <p:nvPr>
            <p:ph sz="half" idx="2"/>
          </p:nvPr>
        </p:nvSpPr>
        <p:spPr>
          <a:xfrm>
            <a:off x="667676" y="4742826"/>
            <a:ext cx="4100709" cy="69759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07221" y="3182924"/>
            <a:ext cx="4120904" cy="1559902"/>
          </a:xfrm>
        </p:spPr>
        <p:txBody>
          <a:bodyPr anchor="b"/>
          <a:lstStyle>
            <a:lvl1pPr marL="0" indent="0">
              <a:buNone/>
              <a:defRPr sz="3400" b="1"/>
            </a:lvl1pPr>
            <a:lvl2pPr marL="647898" indent="0">
              <a:buNone/>
              <a:defRPr sz="2800" b="1"/>
            </a:lvl2pPr>
            <a:lvl3pPr marL="1295796" indent="0">
              <a:buNone/>
              <a:defRPr sz="2600" b="1"/>
            </a:lvl3pPr>
            <a:lvl4pPr marL="1943694" indent="0">
              <a:buNone/>
              <a:defRPr sz="2300" b="1"/>
            </a:lvl4pPr>
            <a:lvl5pPr marL="2591592" indent="0">
              <a:buNone/>
              <a:defRPr sz="2300" b="1"/>
            </a:lvl5pPr>
            <a:lvl6pPr marL="3239491" indent="0">
              <a:buNone/>
              <a:defRPr sz="2300" b="1"/>
            </a:lvl6pPr>
            <a:lvl7pPr marL="3887389" indent="0">
              <a:buNone/>
              <a:defRPr sz="2300" b="1"/>
            </a:lvl7pPr>
            <a:lvl8pPr marL="4535287" indent="0">
              <a:buNone/>
              <a:defRPr sz="2300" b="1"/>
            </a:lvl8pPr>
            <a:lvl9pPr marL="5183185" indent="0">
              <a:buNone/>
              <a:defRPr sz="2300" b="1"/>
            </a:lvl9pPr>
          </a:lstStyle>
          <a:p>
            <a:pPr lvl="0"/>
            <a:r>
              <a:rPr lang="en-US"/>
              <a:t>Edit Master text styles</a:t>
            </a:r>
          </a:p>
        </p:txBody>
      </p:sp>
      <p:sp>
        <p:nvSpPr>
          <p:cNvPr id="6" name="Content Placeholder 5"/>
          <p:cNvSpPr>
            <a:spLocks noGrp="1"/>
          </p:cNvSpPr>
          <p:nvPr>
            <p:ph sz="quarter" idx="4"/>
          </p:nvPr>
        </p:nvSpPr>
        <p:spPr>
          <a:xfrm>
            <a:off x="4907221" y="4742826"/>
            <a:ext cx="4120904" cy="69759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F64235-FE4C-4E78-B59F-DB5D339E26BB}" type="datetimeFigureOut">
              <a:rPr lang="en-US" smtClean="0"/>
              <a:t>5/12/2023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1294836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F64235-FE4C-4E78-B59F-DB5D339E26BB}" type="datetimeFigureOut">
              <a:rPr lang="en-US" smtClean="0"/>
              <a:t>5/12/2023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318284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F64235-FE4C-4E78-B59F-DB5D339E26BB}" type="datetimeFigureOut">
              <a:rPr lang="en-US" smtClean="0"/>
              <a:t>5/12/2023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648828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a:t>Click to edit Master title style</a:t>
            </a:r>
            <a:endParaRPr lang="en-US" dirty="0"/>
          </a:p>
        </p:txBody>
      </p:sp>
      <p:sp>
        <p:nvSpPr>
          <p:cNvPr id="3" name="Content Placeholder 2"/>
          <p:cNvSpPr>
            <a:spLocks noGrp="1"/>
          </p:cNvSpPr>
          <p:nvPr>
            <p:ph idx="1"/>
          </p:nvPr>
        </p:nvSpPr>
        <p:spPr>
          <a:xfrm>
            <a:off x="4120905" y="1869482"/>
            <a:ext cx="4907220" cy="9227171"/>
          </a:xfrm>
        </p:spPr>
        <p:txBody>
          <a:bodyPr/>
          <a:lstStyle>
            <a:lvl1pPr>
              <a:defRPr sz="4500"/>
            </a:lvl1pPr>
            <a:lvl2pPr>
              <a:defRPr sz="4000"/>
            </a:lvl2pPr>
            <a:lvl3pPr>
              <a:defRPr sz="340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379790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7675" y="865611"/>
            <a:ext cx="3126333" cy="3029638"/>
          </a:xfrm>
        </p:spPr>
        <p:txBody>
          <a:bodyPr anchor="b"/>
          <a:lstStyle>
            <a:lvl1pPr>
              <a:defRPr sz="45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120905" y="1869482"/>
            <a:ext cx="4907220" cy="9227171"/>
          </a:xfrm>
        </p:spPr>
        <p:txBody>
          <a:bodyPr anchor="t"/>
          <a:lstStyle>
            <a:lvl1pPr marL="0" indent="0">
              <a:buNone/>
              <a:defRPr sz="4500"/>
            </a:lvl1pPr>
            <a:lvl2pPr marL="647898" indent="0">
              <a:buNone/>
              <a:defRPr sz="4000"/>
            </a:lvl2pPr>
            <a:lvl3pPr marL="1295796" indent="0">
              <a:buNone/>
              <a:defRPr sz="3400"/>
            </a:lvl3pPr>
            <a:lvl4pPr marL="1943694" indent="0">
              <a:buNone/>
              <a:defRPr sz="2800"/>
            </a:lvl4pPr>
            <a:lvl5pPr marL="2591592" indent="0">
              <a:buNone/>
              <a:defRPr sz="2800"/>
            </a:lvl5pPr>
            <a:lvl6pPr marL="3239491" indent="0">
              <a:buNone/>
              <a:defRPr sz="2800"/>
            </a:lvl6pPr>
            <a:lvl7pPr marL="3887389" indent="0">
              <a:buNone/>
              <a:defRPr sz="2800"/>
            </a:lvl7pPr>
            <a:lvl8pPr marL="4535287" indent="0">
              <a:buNone/>
              <a:defRPr sz="2800"/>
            </a:lvl8pPr>
            <a:lvl9pPr marL="5183185" indent="0">
              <a:buNone/>
              <a:defRPr sz="2800"/>
            </a:lvl9pPr>
          </a:lstStyle>
          <a:p>
            <a:r>
              <a:rPr lang="en-US"/>
              <a:t>Click icon to add picture</a:t>
            </a:r>
            <a:endParaRPr lang="en-US" dirty="0"/>
          </a:p>
        </p:txBody>
      </p:sp>
      <p:sp>
        <p:nvSpPr>
          <p:cNvPr id="4" name="Text Placeholder 3"/>
          <p:cNvSpPr>
            <a:spLocks noGrp="1"/>
          </p:cNvSpPr>
          <p:nvPr>
            <p:ph type="body" sz="half" idx="2"/>
          </p:nvPr>
        </p:nvSpPr>
        <p:spPr>
          <a:xfrm>
            <a:off x="667675" y="3895249"/>
            <a:ext cx="3126333" cy="7216430"/>
          </a:xfrm>
        </p:spPr>
        <p:txBody>
          <a:bodyPr/>
          <a:lstStyle>
            <a:lvl1pPr marL="0" indent="0">
              <a:buNone/>
              <a:defRPr sz="2300"/>
            </a:lvl1pPr>
            <a:lvl2pPr marL="647898" indent="0">
              <a:buNone/>
              <a:defRPr sz="2000"/>
            </a:lvl2pPr>
            <a:lvl3pPr marL="1295796" indent="0">
              <a:buNone/>
              <a:defRPr sz="1700"/>
            </a:lvl3pPr>
            <a:lvl4pPr marL="1943694" indent="0">
              <a:buNone/>
              <a:defRPr sz="1400"/>
            </a:lvl4pPr>
            <a:lvl5pPr marL="2591592" indent="0">
              <a:buNone/>
              <a:defRPr sz="1400"/>
            </a:lvl5pPr>
            <a:lvl6pPr marL="3239491" indent="0">
              <a:buNone/>
              <a:defRPr sz="1400"/>
            </a:lvl6pPr>
            <a:lvl7pPr marL="3887389" indent="0">
              <a:buNone/>
              <a:defRPr sz="1400"/>
            </a:lvl7pPr>
            <a:lvl8pPr marL="4535287" indent="0">
              <a:buNone/>
              <a:defRPr sz="1400"/>
            </a:lvl8pPr>
            <a:lvl9pPr marL="5183185"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F4F64235-FE4C-4E78-B59F-DB5D339E26BB}" type="datetimeFigureOut">
              <a:rPr lang="en-US" smtClean="0"/>
              <a:t>5/12/2023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CE02F4-B75E-46D7-B284-38F8AB7A5B1A}" type="slidenum">
              <a:rPr lang="en-US" smtClean="0"/>
              <a:t>‹Nº›</a:t>
            </a:fld>
            <a:endParaRPr lang="en-US"/>
          </a:p>
        </p:txBody>
      </p:sp>
    </p:spTree>
    <p:extLst>
      <p:ext uri="{BB962C8B-B14F-4D97-AF65-F5344CB8AC3E}">
        <p14:creationId xmlns:p14="http://schemas.microsoft.com/office/powerpoint/2010/main" val="2808707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66413" y="691289"/>
            <a:ext cx="8360450" cy="2509671"/>
          </a:xfrm>
          <a:prstGeom prst="rect">
            <a:avLst/>
          </a:prstGeom>
        </p:spPr>
        <p:txBody>
          <a:bodyPr vert="horz" lIns="129580" tIns="64790" rIns="129580" bIns="6479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66413" y="3456432"/>
            <a:ext cx="8360450" cy="8238332"/>
          </a:xfrm>
          <a:prstGeom prst="rect">
            <a:avLst/>
          </a:prstGeom>
        </p:spPr>
        <p:txBody>
          <a:bodyPr vert="horz" lIns="129580" tIns="64790" rIns="129580" bIns="6479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6413" y="12034399"/>
            <a:ext cx="2180987" cy="691286"/>
          </a:xfrm>
          <a:prstGeom prst="rect">
            <a:avLst/>
          </a:prstGeom>
        </p:spPr>
        <p:txBody>
          <a:bodyPr vert="horz" lIns="129580" tIns="64790" rIns="129580" bIns="64790" rtlCol="0" anchor="ctr"/>
          <a:lstStyle>
            <a:lvl1pPr algn="l">
              <a:defRPr sz="1700">
                <a:solidFill>
                  <a:schemeClr val="tx1">
                    <a:tint val="75000"/>
                  </a:schemeClr>
                </a:solidFill>
              </a:defRPr>
            </a:lvl1pPr>
          </a:lstStyle>
          <a:p>
            <a:fld id="{F4F64235-FE4C-4E78-B59F-DB5D339E26BB}" type="datetimeFigureOut">
              <a:rPr lang="en-US" smtClean="0"/>
              <a:t>5/12/2023</a:t>
            </a:fld>
            <a:endParaRPr lang="en-US"/>
          </a:p>
        </p:txBody>
      </p:sp>
      <p:sp>
        <p:nvSpPr>
          <p:cNvPr id="5" name="Footer Placeholder 4"/>
          <p:cNvSpPr>
            <a:spLocks noGrp="1"/>
          </p:cNvSpPr>
          <p:nvPr>
            <p:ph type="ftr" sz="quarter" idx="3"/>
          </p:nvPr>
        </p:nvSpPr>
        <p:spPr>
          <a:xfrm>
            <a:off x="3210898" y="12034399"/>
            <a:ext cx="3271480" cy="691286"/>
          </a:xfrm>
          <a:prstGeom prst="rect">
            <a:avLst/>
          </a:prstGeom>
        </p:spPr>
        <p:txBody>
          <a:bodyPr vert="horz" lIns="129580" tIns="64790" rIns="129580" bIns="64790" rtlCol="0" anchor="ctr"/>
          <a:lstStyle>
            <a:lvl1pPr algn="ctr">
              <a:defRPr sz="1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845875" y="12034399"/>
            <a:ext cx="2180987" cy="691286"/>
          </a:xfrm>
          <a:prstGeom prst="rect">
            <a:avLst/>
          </a:prstGeom>
        </p:spPr>
        <p:txBody>
          <a:bodyPr vert="horz" lIns="129580" tIns="64790" rIns="129580" bIns="64790" rtlCol="0" anchor="ctr"/>
          <a:lstStyle>
            <a:lvl1pPr algn="r">
              <a:defRPr sz="1700">
                <a:solidFill>
                  <a:schemeClr val="tx1">
                    <a:tint val="75000"/>
                  </a:schemeClr>
                </a:solidFill>
              </a:defRPr>
            </a:lvl1pPr>
          </a:lstStyle>
          <a:p>
            <a:fld id="{0DCE02F4-B75E-46D7-B284-38F8AB7A5B1A}" type="slidenum">
              <a:rPr lang="en-US" smtClean="0"/>
              <a:t>‹Nº›</a:t>
            </a:fld>
            <a:endParaRPr lang="en-US"/>
          </a:p>
        </p:txBody>
      </p:sp>
    </p:spTree>
    <p:extLst>
      <p:ext uri="{BB962C8B-B14F-4D97-AF65-F5344CB8AC3E}">
        <p14:creationId xmlns:p14="http://schemas.microsoft.com/office/powerpoint/2010/main" val="19539321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295796" rtl="0" eaLnBrk="1" latinLnBrk="0" hangingPunct="1">
        <a:lnSpc>
          <a:spcPct val="90000"/>
        </a:lnSpc>
        <a:spcBef>
          <a:spcPct val="0"/>
        </a:spcBef>
        <a:buNone/>
        <a:defRPr sz="6200" kern="1200">
          <a:solidFill>
            <a:schemeClr val="tx1"/>
          </a:solidFill>
          <a:latin typeface="+mj-lt"/>
          <a:ea typeface="+mj-ea"/>
          <a:cs typeface="+mj-cs"/>
        </a:defRPr>
      </a:lvl1pPr>
    </p:titleStyle>
    <p:bodyStyle>
      <a:lvl1pPr marL="323949" indent="-323949" algn="l" defTabSz="1295796" rtl="0" eaLnBrk="1" latinLnBrk="0" hangingPunct="1">
        <a:lnSpc>
          <a:spcPct val="90000"/>
        </a:lnSpc>
        <a:spcBef>
          <a:spcPts val="1417"/>
        </a:spcBef>
        <a:buFont typeface="Arial" panose="020B0604020202020204" pitchFamily="34" charset="0"/>
        <a:buChar char="•"/>
        <a:defRPr sz="4000" kern="1200">
          <a:solidFill>
            <a:schemeClr val="tx1"/>
          </a:solidFill>
          <a:latin typeface="+mn-lt"/>
          <a:ea typeface="+mn-ea"/>
          <a:cs typeface="+mn-cs"/>
        </a:defRPr>
      </a:lvl1pPr>
      <a:lvl2pPr marL="971847" indent="-323949" algn="l" defTabSz="1295796" rtl="0" eaLnBrk="1" latinLnBrk="0" hangingPunct="1">
        <a:lnSpc>
          <a:spcPct val="90000"/>
        </a:lnSpc>
        <a:spcBef>
          <a:spcPts val="709"/>
        </a:spcBef>
        <a:buFont typeface="Arial" panose="020B0604020202020204" pitchFamily="34" charset="0"/>
        <a:buChar char="•"/>
        <a:defRPr sz="3400" kern="1200">
          <a:solidFill>
            <a:schemeClr val="tx1"/>
          </a:solidFill>
          <a:latin typeface="+mn-lt"/>
          <a:ea typeface="+mn-ea"/>
          <a:cs typeface="+mn-cs"/>
        </a:defRPr>
      </a:lvl2pPr>
      <a:lvl3pPr marL="1619745" indent="-323949" algn="l" defTabSz="1295796" rtl="0" eaLnBrk="1" latinLnBrk="0" hangingPunct="1">
        <a:lnSpc>
          <a:spcPct val="90000"/>
        </a:lnSpc>
        <a:spcBef>
          <a:spcPts val="709"/>
        </a:spcBef>
        <a:buFont typeface="Arial" panose="020B0604020202020204" pitchFamily="34" charset="0"/>
        <a:buChar char="•"/>
        <a:defRPr sz="2800" kern="1200">
          <a:solidFill>
            <a:schemeClr val="tx1"/>
          </a:solidFill>
          <a:latin typeface="+mn-lt"/>
          <a:ea typeface="+mn-ea"/>
          <a:cs typeface="+mn-cs"/>
        </a:defRPr>
      </a:lvl3pPr>
      <a:lvl4pPr marL="2267643"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4pPr>
      <a:lvl5pPr marL="2915542"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5pPr>
      <a:lvl6pPr marL="3563440"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6pPr>
      <a:lvl7pPr marL="4211338"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7pPr>
      <a:lvl8pPr marL="4859236"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8pPr>
      <a:lvl9pPr marL="5507134" indent="-323949" algn="l" defTabSz="1295796" rtl="0" eaLnBrk="1" latinLnBrk="0" hangingPunct="1">
        <a:lnSpc>
          <a:spcPct val="90000"/>
        </a:lnSpc>
        <a:spcBef>
          <a:spcPts val="709"/>
        </a:spcBef>
        <a:buFont typeface="Arial" panose="020B0604020202020204" pitchFamily="34" charset="0"/>
        <a:buChar char="•"/>
        <a:defRPr sz="2600" kern="1200">
          <a:solidFill>
            <a:schemeClr val="tx1"/>
          </a:solidFill>
          <a:latin typeface="+mn-lt"/>
          <a:ea typeface="+mn-ea"/>
          <a:cs typeface="+mn-cs"/>
        </a:defRPr>
      </a:lvl9pPr>
    </p:bodyStyle>
    <p:otherStyle>
      <a:defPPr>
        <a:defRPr lang="en-US"/>
      </a:defPPr>
      <a:lvl1pPr marL="0" algn="l" defTabSz="1295796" rtl="0" eaLnBrk="1" latinLnBrk="0" hangingPunct="1">
        <a:defRPr sz="2600" kern="1200">
          <a:solidFill>
            <a:schemeClr val="tx1"/>
          </a:solidFill>
          <a:latin typeface="+mn-lt"/>
          <a:ea typeface="+mn-ea"/>
          <a:cs typeface="+mn-cs"/>
        </a:defRPr>
      </a:lvl1pPr>
      <a:lvl2pPr marL="647898" algn="l" defTabSz="1295796" rtl="0" eaLnBrk="1" latinLnBrk="0" hangingPunct="1">
        <a:defRPr sz="2600" kern="1200">
          <a:solidFill>
            <a:schemeClr val="tx1"/>
          </a:solidFill>
          <a:latin typeface="+mn-lt"/>
          <a:ea typeface="+mn-ea"/>
          <a:cs typeface="+mn-cs"/>
        </a:defRPr>
      </a:lvl2pPr>
      <a:lvl3pPr marL="1295796" algn="l" defTabSz="1295796" rtl="0" eaLnBrk="1" latinLnBrk="0" hangingPunct="1">
        <a:defRPr sz="2600" kern="1200">
          <a:solidFill>
            <a:schemeClr val="tx1"/>
          </a:solidFill>
          <a:latin typeface="+mn-lt"/>
          <a:ea typeface="+mn-ea"/>
          <a:cs typeface="+mn-cs"/>
        </a:defRPr>
      </a:lvl3pPr>
      <a:lvl4pPr marL="1943694" algn="l" defTabSz="1295796" rtl="0" eaLnBrk="1" latinLnBrk="0" hangingPunct="1">
        <a:defRPr sz="2600" kern="1200">
          <a:solidFill>
            <a:schemeClr val="tx1"/>
          </a:solidFill>
          <a:latin typeface="+mn-lt"/>
          <a:ea typeface="+mn-ea"/>
          <a:cs typeface="+mn-cs"/>
        </a:defRPr>
      </a:lvl4pPr>
      <a:lvl5pPr marL="2591592" algn="l" defTabSz="1295796" rtl="0" eaLnBrk="1" latinLnBrk="0" hangingPunct="1">
        <a:defRPr sz="2600" kern="1200">
          <a:solidFill>
            <a:schemeClr val="tx1"/>
          </a:solidFill>
          <a:latin typeface="+mn-lt"/>
          <a:ea typeface="+mn-ea"/>
          <a:cs typeface="+mn-cs"/>
        </a:defRPr>
      </a:lvl5pPr>
      <a:lvl6pPr marL="3239491" algn="l" defTabSz="1295796" rtl="0" eaLnBrk="1" latinLnBrk="0" hangingPunct="1">
        <a:defRPr sz="2600" kern="1200">
          <a:solidFill>
            <a:schemeClr val="tx1"/>
          </a:solidFill>
          <a:latin typeface="+mn-lt"/>
          <a:ea typeface="+mn-ea"/>
          <a:cs typeface="+mn-cs"/>
        </a:defRPr>
      </a:lvl6pPr>
      <a:lvl7pPr marL="3887389" algn="l" defTabSz="1295796" rtl="0" eaLnBrk="1" latinLnBrk="0" hangingPunct="1">
        <a:defRPr sz="2600" kern="1200">
          <a:solidFill>
            <a:schemeClr val="tx1"/>
          </a:solidFill>
          <a:latin typeface="+mn-lt"/>
          <a:ea typeface="+mn-ea"/>
          <a:cs typeface="+mn-cs"/>
        </a:defRPr>
      </a:lvl7pPr>
      <a:lvl8pPr marL="4535287" algn="l" defTabSz="1295796" rtl="0" eaLnBrk="1" latinLnBrk="0" hangingPunct="1">
        <a:defRPr sz="2600" kern="1200">
          <a:solidFill>
            <a:schemeClr val="tx1"/>
          </a:solidFill>
          <a:latin typeface="+mn-lt"/>
          <a:ea typeface="+mn-ea"/>
          <a:cs typeface="+mn-cs"/>
        </a:defRPr>
      </a:lvl8pPr>
      <a:lvl9pPr marL="5183185" algn="l" defTabSz="1295796"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8">
            <a:extLst>
              <a:ext uri="{FF2B5EF4-FFF2-40B4-BE49-F238E27FC236}">
                <a16:creationId xmlns:a16="http://schemas.microsoft.com/office/drawing/2014/main" id="{FF02C55A-EF2B-4DA7-AE26-B5E2AFAC084F}"/>
              </a:ext>
            </a:extLst>
          </p:cNvPr>
          <p:cNvSpPr/>
          <p:nvPr/>
        </p:nvSpPr>
        <p:spPr>
          <a:xfrm>
            <a:off x="602169" y="2342255"/>
            <a:ext cx="8357180" cy="1977505"/>
          </a:xfrm>
          <a:prstGeom prst="rect">
            <a:avLst/>
          </a:prstGeom>
        </p:spPr>
        <p:txBody>
          <a:bodyPr wrap="square" lIns="129580" tIns="64790" rIns="129580" bIns="64790">
            <a:spAutoFit/>
          </a:bodyPr>
          <a:lstStyle/>
          <a:p>
            <a:pPr algn="ctr">
              <a:spcAft>
                <a:spcPts val="1000"/>
              </a:spcAft>
            </a:pPr>
            <a:r>
              <a:rPr lang="es-VE" sz="4000" b="1" dirty="0">
                <a:effectLst/>
                <a:latin typeface="Comic Sans MS" panose="030F0702030302020204" pitchFamily="66" charset="0"/>
                <a:ea typeface="Batang" panose="02030600000101010101" pitchFamily="18" charset="-127"/>
              </a:rPr>
              <a:t>Afectación del sistema nervioso en pacientes con Linfoma no Hodgkin</a:t>
            </a:r>
            <a:endParaRPr lang="es-CU" sz="4000" dirty="0">
              <a:effectLst/>
              <a:latin typeface="Comic Sans MS" panose="030F0702030302020204" pitchFamily="66" charset="0"/>
              <a:ea typeface="Batang" panose="02030600000101010101" pitchFamily="18" charset="-127"/>
            </a:endParaRPr>
          </a:p>
        </p:txBody>
      </p:sp>
      <p:sp>
        <p:nvSpPr>
          <p:cNvPr id="16" name="Rectangle 19">
            <a:extLst>
              <a:ext uri="{FF2B5EF4-FFF2-40B4-BE49-F238E27FC236}">
                <a16:creationId xmlns:a16="http://schemas.microsoft.com/office/drawing/2014/main" id="{FF02C55A-EF2B-4DA7-AE26-B5E2AFAC084F}"/>
              </a:ext>
            </a:extLst>
          </p:cNvPr>
          <p:cNvSpPr/>
          <p:nvPr/>
        </p:nvSpPr>
        <p:spPr>
          <a:xfrm>
            <a:off x="920888" y="5725565"/>
            <a:ext cx="7613373" cy="3090630"/>
          </a:xfrm>
          <a:prstGeom prst="rect">
            <a:avLst/>
          </a:prstGeom>
        </p:spPr>
        <p:txBody>
          <a:bodyPr wrap="square" lIns="129580" tIns="64790" rIns="129580" bIns="64790">
            <a:spAutoFit/>
          </a:bodyPr>
          <a:lstStyle/>
          <a:p>
            <a:pPr algn="ctr"/>
            <a:r>
              <a:rPr lang="en-CA" sz="3200" b="1" dirty="0">
                <a:solidFill>
                  <a:srgbClr val="202124"/>
                </a:solidFill>
                <a:latin typeface="Comic Sans MS" panose="030F0702030302020204" pitchFamily="66" charset="0"/>
              </a:rPr>
              <a:t> </a:t>
            </a:r>
            <a:r>
              <a:rPr lang="en-CA" sz="2400" dirty="0" err="1">
                <a:solidFill>
                  <a:srgbClr val="202124"/>
                </a:solidFill>
                <a:latin typeface="Comic Sans MS" panose="030F0702030302020204" pitchFamily="66" charset="0"/>
              </a:rPr>
              <a:t>DrC</a:t>
            </a:r>
            <a:r>
              <a:rPr lang="en-CA" sz="2400" dirty="0">
                <a:solidFill>
                  <a:srgbClr val="202124"/>
                </a:solidFill>
                <a:latin typeface="Comic Sans MS" panose="030F0702030302020204" pitchFamily="66" charset="0"/>
              </a:rPr>
              <a:t>.</a:t>
            </a:r>
            <a:r>
              <a:rPr lang="es-ES" sz="2400" dirty="0">
                <a:effectLst/>
                <a:latin typeface="Comic Sans MS" panose="030F0702030302020204" pitchFamily="66" charset="0"/>
                <a:ea typeface="Batang" panose="02030600000101010101" pitchFamily="18" charset="-127"/>
              </a:rPr>
              <a:t>Calixto Hernández Cruz</a:t>
            </a:r>
            <a:r>
              <a:rPr lang="es-ES" sz="2400" baseline="30000" dirty="0">
                <a:effectLst/>
                <a:latin typeface="Comic Sans MS" panose="030F0702030302020204" pitchFamily="66" charset="0"/>
                <a:ea typeface="Batang" panose="02030600000101010101" pitchFamily="18" charset="-127"/>
              </a:rPr>
              <a:t>1</a:t>
            </a:r>
            <a:endParaRPr lang="es-CU" sz="2400" dirty="0">
              <a:effectLst/>
              <a:latin typeface="Comic Sans MS" panose="030F0702030302020204" pitchFamily="66" charset="0"/>
              <a:ea typeface="Batang" panose="02030600000101010101" pitchFamily="18" charset="-127"/>
            </a:endParaRPr>
          </a:p>
          <a:p>
            <a:pPr algn="ctr"/>
            <a:r>
              <a:rPr lang="es-ES" sz="2400" dirty="0" err="1">
                <a:effectLst/>
                <a:latin typeface="Comic Sans MS" panose="030F0702030302020204" pitchFamily="66" charset="0"/>
                <a:ea typeface="Batang" panose="02030600000101010101" pitchFamily="18" charset="-127"/>
              </a:rPr>
              <a:t>Dra.Sheila</a:t>
            </a:r>
            <a:r>
              <a:rPr lang="es-ES" sz="2400" dirty="0">
                <a:effectLst/>
                <a:latin typeface="Comic Sans MS" panose="030F0702030302020204" pitchFamily="66" charset="0"/>
                <a:ea typeface="Batang" panose="02030600000101010101" pitchFamily="18" charset="-127"/>
              </a:rPr>
              <a:t> M. Pino Linares</a:t>
            </a:r>
            <a:r>
              <a:rPr lang="es-ES" sz="2400" baseline="30000" dirty="0">
                <a:effectLst/>
                <a:latin typeface="Comic Sans MS" panose="030F0702030302020204" pitchFamily="66" charset="0"/>
                <a:ea typeface="Batang" panose="02030600000101010101" pitchFamily="18" charset="-127"/>
              </a:rPr>
              <a:t>2</a:t>
            </a:r>
            <a:endParaRPr lang="es-CU" sz="2400" dirty="0">
              <a:effectLst/>
              <a:latin typeface="Comic Sans MS" panose="030F0702030302020204" pitchFamily="66" charset="0"/>
              <a:ea typeface="Batang" panose="02030600000101010101" pitchFamily="18" charset="-127"/>
            </a:endParaRPr>
          </a:p>
          <a:p>
            <a:pPr algn="ctr"/>
            <a:r>
              <a:rPr lang="es-ES" sz="2400" dirty="0" err="1">
                <a:effectLst/>
                <a:latin typeface="Comic Sans MS" panose="030F0702030302020204" pitchFamily="66" charset="0"/>
                <a:ea typeface="Batang" panose="02030600000101010101" pitchFamily="18" charset="-127"/>
              </a:rPr>
              <a:t>Dra.Aliette</a:t>
            </a:r>
            <a:r>
              <a:rPr lang="es-ES" sz="2400" dirty="0">
                <a:effectLst/>
                <a:latin typeface="Comic Sans MS" panose="030F0702030302020204" pitchFamily="66" charset="0"/>
                <a:ea typeface="Batang" panose="02030600000101010101" pitchFamily="18" charset="-127"/>
              </a:rPr>
              <a:t> García García</a:t>
            </a:r>
            <a:r>
              <a:rPr lang="es-ES" sz="2400" baseline="30000" dirty="0">
                <a:latin typeface="Comic Sans MS" panose="030F0702030302020204" pitchFamily="66" charset="0"/>
                <a:ea typeface="Batang" panose="02030600000101010101" pitchFamily="18" charset="-127"/>
              </a:rPr>
              <a:t>1</a:t>
            </a:r>
            <a:br>
              <a:rPr lang="es-ES" sz="2400" dirty="0">
                <a:effectLst/>
                <a:latin typeface="Comic Sans MS" panose="030F0702030302020204" pitchFamily="66" charset="0"/>
                <a:ea typeface="Batang" panose="02030600000101010101" pitchFamily="18" charset="-127"/>
              </a:rPr>
            </a:br>
            <a:r>
              <a:rPr lang="es-ES" sz="2400" dirty="0" err="1">
                <a:effectLst/>
                <a:latin typeface="Comic Sans MS" panose="030F0702030302020204" pitchFamily="66" charset="0"/>
                <a:ea typeface="Batang" panose="02030600000101010101" pitchFamily="18" charset="-127"/>
              </a:rPr>
              <a:t>Dra.Kali</a:t>
            </a:r>
            <a:r>
              <a:rPr lang="es-ES" sz="2400" dirty="0">
                <a:effectLst/>
                <a:latin typeface="Comic Sans MS" panose="030F0702030302020204" pitchFamily="66" charset="0"/>
                <a:ea typeface="Batang" panose="02030600000101010101" pitchFamily="18" charset="-127"/>
              </a:rPr>
              <a:t> Cepero Llauger</a:t>
            </a:r>
            <a:r>
              <a:rPr lang="es-ES" sz="2400" baseline="30000" dirty="0">
                <a:latin typeface="Comic Sans MS" panose="030F0702030302020204" pitchFamily="66" charset="0"/>
                <a:ea typeface="Batang" panose="02030600000101010101" pitchFamily="18" charset="-127"/>
              </a:rPr>
              <a:t>1</a:t>
            </a:r>
            <a:endParaRPr lang="es-CU" sz="2400" dirty="0">
              <a:effectLst/>
              <a:latin typeface="Comic Sans MS" panose="030F0702030302020204" pitchFamily="66" charset="0"/>
              <a:ea typeface="Batang" panose="02030600000101010101" pitchFamily="18" charset="-127"/>
            </a:endParaRPr>
          </a:p>
          <a:p>
            <a:pPr algn="ctr">
              <a:spcAft>
                <a:spcPts val="1000"/>
              </a:spcAft>
            </a:pPr>
            <a:r>
              <a:rPr lang="es-ES" sz="2400" dirty="0" err="1">
                <a:effectLst/>
                <a:latin typeface="Comic Sans MS" panose="030F0702030302020204" pitchFamily="66" charset="0"/>
                <a:ea typeface="Batang" panose="02030600000101010101" pitchFamily="18" charset="-127"/>
              </a:rPr>
              <a:t>Dra.Ibis</a:t>
            </a:r>
            <a:r>
              <a:rPr lang="es-ES" sz="2400" dirty="0">
                <a:effectLst/>
                <a:latin typeface="Comic Sans MS" panose="030F0702030302020204" pitchFamily="66" charset="0"/>
                <a:ea typeface="Batang" panose="02030600000101010101" pitchFamily="18" charset="-127"/>
              </a:rPr>
              <a:t> K. Pardo Ramírez</a:t>
            </a:r>
            <a:r>
              <a:rPr lang="es-ES" sz="2400" baseline="30000" dirty="0">
                <a:effectLst/>
                <a:latin typeface="Comic Sans MS" panose="030F0702030302020204" pitchFamily="66" charset="0"/>
                <a:ea typeface="Batang" panose="02030600000101010101" pitchFamily="18" charset="-127"/>
              </a:rPr>
              <a:t>1</a:t>
            </a:r>
            <a:br>
              <a:rPr lang="es-ES" sz="2400" baseline="30000" dirty="0">
                <a:effectLst/>
                <a:latin typeface="Comic Sans MS" panose="030F0702030302020204" pitchFamily="66" charset="0"/>
                <a:ea typeface="Batang" panose="02030600000101010101" pitchFamily="18" charset="-127"/>
              </a:rPr>
            </a:br>
            <a:r>
              <a:rPr lang="es-ES" sz="2400" dirty="0" err="1">
                <a:effectLst/>
                <a:latin typeface="Comic Sans MS" panose="030F0702030302020204" pitchFamily="66" charset="0"/>
                <a:ea typeface="Batang" panose="02030600000101010101" pitchFamily="18" charset="-127"/>
              </a:rPr>
              <a:t>Dr.Carlos</a:t>
            </a:r>
            <a:r>
              <a:rPr lang="es-ES" sz="2400" dirty="0">
                <a:effectLst/>
                <a:latin typeface="Comic Sans MS" panose="030F0702030302020204" pitchFamily="66" charset="0"/>
                <a:ea typeface="Batang" panose="02030600000101010101" pitchFamily="18" charset="-127"/>
              </a:rPr>
              <a:t> Pérez Rosales</a:t>
            </a:r>
            <a:r>
              <a:rPr lang="es-ES" sz="2400" baseline="30000" dirty="0">
                <a:effectLst/>
                <a:latin typeface="Comic Sans MS" panose="030F0702030302020204" pitchFamily="66" charset="0"/>
                <a:ea typeface="Batang" panose="02030600000101010101" pitchFamily="18" charset="-127"/>
              </a:rPr>
              <a:t> 1</a:t>
            </a:r>
            <a:endParaRPr lang="es-CU" sz="2400" dirty="0">
              <a:effectLst/>
              <a:latin typeface="Comic Sans MS" panose="030F0702030302020204" pitchFamily="66" charset="0"/>
              <a:ea typeface="Batang" panose="02030600000101010101" pitchFamily="18" charset="-127"/>
            </a:endParaRPr>
          </a:p>
          <a:p>
            <a:pPr algn="ctr"/>
            <a:endParaRPr lang="en-CA" sz="3200" b="1" dirty="0">
              <a:solidFill>
                <a:srgbClr val="202124"/>
              </a:solidFill>
              <a:latin typeface="Comic Sans MS" panose="030F0702030302020204" pitchFamily="66" charset="0"/>
            </a:endParaRPr>
          </a:p>
        </p:txBody>
      </p:sp>
      <p:sp>
        <p:nvSpPr>
          <p:cNvPr id="11" name="Rectangle 19">
            <a:extLst>
              <a:ext uri="{FF2B5EF4-FFF2-40B4-BE49-F238E27FC236}">
                <a16:creationId xmlns:a16="http://schemas.microsoft.com/office/drawing/2014/main" id="{FF02C55A-EF2B-4DA7-AE26-B5E2AFAC084F}"/>
              </a:ext>
            </a:extLst>
          </p:cNvPr>
          <p:cNvSpPr/>
          <p:nvPr/>
        </p:nvSpPr>
        <p:spPr>
          <a:xfrm>
            <a:off x="1269942" y="9640674"/>
            <a:ext cx="7613373" cy="1002879"/>
          </a:xfrm>
          <a:prstGeom prst="rect">
            <a:avLst/>
          </a:prstGeom>
        </p:spPr>
        <p:txBody>
          <a:bodyPr wrap="square" lIns="129580" tIns="64790" rIns="129580" bIns="64790">
            <a:spAutoFit/>
          </a:bodyPr>
          <a:lstStyle/>
          <a:p>
            <a:pPr algn="ctr">
              <a:spcAft>
                <a:spcPts val="2000"/>
              </a:spcAft>
            </a:pPr>
            <a:r>
              <a:rPr lang="en-CA" sz="2000" b="1" dirty="0">
                <a:solidFill>
                  <a:srgbClr val="202124"/>
                </a:solidFill>
                <a:latin typeface="Comic Sans MS" panose="030F0702030302020204" pitchFamily="66" charset="0"/>
              </a:rPr>
              <a:t> </a:t>
            </a:r>
            <a:r>
              <a:rPr lang="es-VE" sz="2000" baseline="30000" dirty="0">
                <a:effectLst/>
                <a:latin typeface="Comic Sans MS" panose="030F0702030302020204" pitchFamily="66" charset="0"/>
                <a:ea typeface="Batang" panose="02030600000101010101" pitchFamily="18" charset="-127"/>
              </a:rPr>
              <a:t>1</a:t>
            </a:r>
            <a:r>
              <a:rPr lang="es-VE" sz="2000" dirty="0">
                <a:effectLst/>
                <a:latin typeface="Comic Sans MS" panose="030F0702030302020204" pitchFamily="66" charset="0"/>
                <a:ea typeface="Batang" panose="02030600000101010101" pitchFamily="18" charset="-127"/>
              </a:rPr>
              <a:t> Hospital Hermanos Ameijeiras, La Habana, Cuba</a:t>
            </a:r>
            <a:endParaRPr lang="es-CU" sz="2000" dirty="0">
              <a:effectLst/>
              <a:latin typeface="Comic Sans MS" panose="030F0702030302020204" pitchFamily="66" charset="0"/>
              <a:ea typeface="Batang" panose="02030600000101010101" pitchFamily="18" charset="-127"/>
            </a:endParaRPr>
          </a:p>
          <a:p>
            <a:pPr algn="ctr"/>
            <a:r>
              <a:rPr lang="es-CU" sz="2000" baseline="30000" dirty="0">
                <a:effectLst/>
                <a:latin typeface="Comic Sans MS" panose="030F0702030302020204" pitchFamily="66" charset="0"/>
                <a:ea typeface="Batang" panose="02030600000101010101" pitchFamily="18" charset="-127"/>
              </a:rPr>
              <a:t>2</a:t>
            </a:r>
            <a:r>
              <a:rPr lang="es-CU" sz="2000" dirty="0">
                <a:effectLst/>
                <a:latin typeface="Comic Sans MS" panose="030F0702030302020204" pitchFamily="66" charset="0"/>
                <a:ea typeface="Batang" panose="02030600000101010101" pitchFamily="18" charset="-127"/>
              </a:rPr>
              <a:t> Hospital Aleida Fernández </a:t>
            </a:r>
            <a:r>
              <a:rPr lang="es-CU" sz="2000" dirty="0" err="1">
                <a:effectLst/>
                <a:latin typeface="Comic Sans MS" panose="030F0702030302020204" pitchFamily="66" charset="0"/>
                <a:ea typeface="Batang" panose="02030600000101010101" pitchFamily="18" charset="-127"/>
              </a:rPr>
              <a:t>Chardiet</a:t>
            </a:r>
            <a:r>
              <a:rPr lang="es-CU" sz="2000" dirty="0">
                <a:effectLst/>
                <a:latin typeface="Comic Sans MS" panose="030F0702030302020204" pitchFamily="66" charset="0"/>
                <a:ea typeface="Batang" panose="02030600000101010101" pitchFamily="18" charset="-127"/>
              </a:rPr>
              <a:t>, Mayabeque, Cuba</a:t>
            </a:r>
            <a:endParaRPr lang="en-CA" sz="2000" b="1" dirty="0">
              <a:solidFill>
                <a:srgbClr val="202124"/>
              </a:solidFill>
              <a:latin typeface="Comic Sans MS" panose="030F0702030302020204" pitchFamily="66" charset="0"/>
            </a:endParaRPr>
          </a:p>
        </p:txBody>
      </p:sp>
      <p:sp>
        <p:nvSpPr>
          <p:cNvPr id="4" name="AutoShape 4" descr="Encabezado de página"/>
          <p:cNvSpPr>
            <a:spLocks noChangeAspect="1" noChangeArrowheads="1"/>
          </p:cNvSpPr>
          <p:nvPr/>
        </p:nvSpPr>
        <p:spPr bwMode="auto">
          <a:xfrm>
            <a:off x="155575" y="-411163"/>
            <a:ext cx="9144000" cy="8572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pic>
        <p:nvPicPr>
          <p:cNvPr id="28" name="Imagen 27"/>
          <p:cNvPicPr>
            <a:picLocks noChangeAspect="1"/>
          </p:cNvPicPr>
          <p:nvPr/>
        </p:nvPicPr>
        <p:blipFill>
          <a:blip r:embed="rId2">
            <a:clrChange>
              <a:clrFrom>
                <a:srgbClr val="FFFFFF"/>
              </a:clrFrom>
              <a:clrTo>
                <a:srgbClr val="FFFFFF">
                  <a:alpha val="0"/>
                </a:srgbClr>
              </a:clrTo>
            </a:clrChange>
            <a:extLst>
              <a:ext uri="{BEBA8EAE-BF5A-486C-A8C5-ECC9F3942E4B}">
                <a14:imgProps xmlns:a14="http://schemas.microsoft.com/office/drawing/2010/main">
                  <a14:imgLayer r:embed="rId3">
                    <a14:imgEffect>
                      <a14:artisticMarker/>
                    </a14:imgEffect>
                  </a14:imgLayer>
                </a14:imgProps>
              </a:ext>
              <a:ext uri="{28A0092B-C50C-407E-A947-70E740481C1C}">
                <a14:useLocalDpi xmlns:a14="http://schemas.microsoft.com/office/drawing/2010/main" val="0"/>
              </a:ext>
            </a:extLst>
          </a:blip>
          <a:stretch>
            <a:fillRect/>
          </a:stretch>
        </p:blipFill>
        <p:spPr>
          <a:xfrm>
            <a:off x="6773085" y="11414654"/>
            <a:ext cx="2893425" cy="1514475"/>
          </a:xfrm>
          <a:prstGeom prst="rect">
            <a:avLst/>
          </a:prstGeom>
        </p:spPr>
      </p:pic>
      <p:grpSp>
        <p:nvGrpSpPr>
          <p:cNvPr id="69" name="Grupo 68"/>
          <p:cNvGrpSpPr/>
          <p:nvPr/>
        </p:nvGrpSpPr>
        <p:grpSpPr>
          <a:xfrm>
            <a:off x="-235134" y="-157926"/>
            <a:ext cx="10033597" cy="13142089"/>
            <a:chOff x="-235134" y="-157926"/>
            <a:chExt cx="10033597" cy="13142089"/>
          </a:xfrm>
        </p:grpSpPr>
        <p:pic>
          <p:nvPicPr>
            <p:cNvPr id="1026" name="Picture 2" descr="H:\HEMATOLOGIA 2023\PARA PROMO\Logo HMT 2023.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25" name="Grupo 24"/>
            <p:cNvGrpSpPr/>
            <p:nvPr/>
          </p:nvGrpSpPr>
          <p:grpSpPr>
            <a:xfrm>
              <a:off x="232658" y="12491837"/>
              <a:ext cx="9250115" cy="492326"/>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9" name="Grupo 28"/>
              <p:cNvGrpSpPr/>
              <p:nvPr/>
            </p:nvGrpSpPr>
            <p:grpSpPr>
              <a:xfrm flipH="1">
                <a:off x="233635" y="12693995"/>
                <a:ext cx="9249138" cy="290168"/>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38" name="Grupo 37"/>
            <p:cNvGrpSpPr/>
            <p:nvPr/>
          </p:nvGrpSpPr>
          <p:grpSpPr>
            <a:xfrm rot="5400000">
              <a:off x="-5475473" y="6351657"/>
              <a:ext cx="11139487" cy="658810"/>
              <a:chOff x="232658" y="12491837"/>
              <a:chExt cx="9250115" cy="492326"/>
            </a:xfrm>
          </p:grpSpPr>
          <p:grpSp>
            <p:nvGrpSpPr>
              <p:cNvPr id="39" name="Grupo 38"/>
              <p:cNvGrpSpPr/>
              <p:nvPr/>
            </p:nvGrpSpPr>
            <p:grpSpPr>
              <a:xfrm>
                <a:off x="232658" y="12491837"/>
                <a:ext cx="6473510" cy="45719"/>
                <a:chOff x="658810" y="1567543"/>
                <a:chExt cx="5729295" cy="0"/>
              </a:xfrm>
            </p:grpSpPr>
            <p:cxnSp>
              <p:nvCxnSpPr>
                <p:cNvPr id="44" name="Conector recto 4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0" name="Grupo 39"/>
              <p:cNvGrpSpPr/>
              <p:nvPr/>
            </p:nvGrpSpPr>
            <p:grpSpPr>
              <a:xfrm flipH="1">
                <a:off x="233635" y="12693995"/>
                <a:ext cx="9249138" cy="290168"/>
                <a:chOff x="658810" y="1567543"/>
                <a:chExt cx="5729295" cy="0"/>
              </a:xfrm>
            </p:grpSpPr>
            <p:cxnSp>
              <p:nvCxnSpPr>
                <p:cNvPr id="41" name="Conector recto 4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8" name="Grupo 47"/>
            <p:cNvGrpSpPr/>
            <p:nvPr/>
          </p:nvGrpSpPr>
          <p:grpSpPr>
            <a:xfrm rot="5400000" flipH="1" flipV="1">
              <a:off x="4058247" y="5983715"/>
              <a:ext cx="10821621" cy="658810"/>
              <a:chOff x="232658" y="12491837"/>
              <a:chExt cx="9250115" cy="492326"/>
            </a:xfrm>
          </p:grpSpPr>
          <p:grpSp>
            <p:nvGrpSpPr>
              <p:cNvPr id="49" name="Grupo 48"/>
              <p:cNvGrpSpPr/>
              <p:nvPr/>
            </p:nvGrpSpPr>
            <p:grpSpPr>
              <a:xfrm>
                <a:off x="232658" y="12491837"/>
                <a:ext cx="6473510" cy="45719"/>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0" name="Grupo 49"/>
              <p:cNvGrpSpPr/>
              <p:nvPr/>
            </p:nvGrpSpPr>
            <p:grpSpPr>
              <a:xfrm flipH="1">
                <a:off x="233635" y="12693995"/>
                <a:ext cx="9249138" cy="290168"/>
                <a:chOff x="658810" y="1567543"/>
                <a:chExt cx="5729295" cy="0"/>
              </a:xfrm>
            </p:grpSpPr>
            <p:cxnSp>
              <p:nvCxnSpPr>
                <p:cNvPr id="51" name="Conector recto 5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2" name="Conector recto 5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3" name="Conector recto 5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7" name="Grupo 56"/>
            <p:cNvGrpSpPr/>
            <p:nvPr/>
          </p:nvGrpSpPr>
          <p:grpSpPr>
            <a:xfrm rot="10800000">
              <a:off x="1489163" y="-157926"/>
              <a:ext cx="6844940" cy="630135"/>
              <a:chOff x="232658" y="12491837"/>
              <a:chExt cx="9250115" cy="492326"/>
            </a:xfrm>
          </p:grpSpPr>
          <p:grpSp>
            <p:nvGrpSpPr>
              <p:cNvPr id="58" name="Grupo 57"/>
              <p:cNvGrpSpPr/>
              <p:nvPr/>
            </p:nvGrpSpPr>
            <p:grpSpPr>
              <a:xfrm>
                <a:off x="232658" y="12491837"/>
                <a:ext cx="6473510" cy="45719"/>
                <a:chOff x="658810" y="1567543"/>
                <a:chExt cx="5729295" cy="0"/>
              </a:xfrm>
            </p:grpSpPr>
            <p:cxnSp>
              <p:nvCxnSpPr>
                <p:cNvPr id="63" name="Conector recto 6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5" name="Conector recto 6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9" name="Grupo 58"/>
              <p:cNvGrpSpPr/>
              <p:nvPr/>
            </p:nvGrpSpPr>
            <p:grpSpPr>
              <a:xfrm flipH="1">
                <a:off x="233635" y="12693995"/>
                <a:ext cx="9249138" cy="290168"/>
                <a:chOff x="658810" y="1567543"/>
                <a:chExt cx="5729295" cy="0"/>
              </a:xfrm>
            </p:grpSpPr>
            <p:cxnSp>
              <p:nvCxnSpPr>
                <p:cNvPr id="60" name="Conector recto 5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1" name="Conector recto 6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2" name="Conector recto 6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68" name="Rectángulo 67"/>
          <p:cNvSpPr/>
          <p:nvPr/>
        </p:nvSpPr>
        <p:spPr>
          <a:xfrm>
            <a:off x="8548481" y="27618"/>
            <a:ext cx="966195" cy="63911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es-ES" sz="3200" b="1" dirty="0"/>
              <a:t>204</a:t>
            </a:r>
          </a:p>
        </p:txBody>
      </p:sp>
    </p:spTree>
    <p:extLst>
      <p:ext uri="{BB962C8B-B14F-4D97-AF65-F5344CB8AC3E}">
        <p14:creationId xmlns:p14="http://schemas.microsoft.com/office/powerpoint/2010/main" val="40350954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8" name="Rectangle 13">
            <a:extLst>
              <a:ext uri="{FF2B5EF4-FFF2-40B4-BE49-F238E27FC236}">
                <a16:creationId xmlns:a16="http://schemas.microsoft.com/office/drawing/2014/main" id="{5D25774B-025B-4D9C-912E-5A1EE97B4D3E}"/>
              </a:ext>
            </a:extLst>
          </p:cNvPr>
          <p:cNvSpPr/>
          <p:nvPr/>
        </p:nvSpPr>
        <p:spPr>
          <a:xfrm>
            <a:off x="1158367" y="9204941"/>
            <a:ext cx="7370948" cy="2439170"/>
          </a:xfrm>
          <a:prstGeom prst="rect">
            <a:avLst/>
          </a:prstGeom>
        </p:spPr>
        <p:txBody>
          <a:bodyPr wrap="square" lIns="129580" tIns="64790" rIns="129580" bIns="64790">
            <a:spAutoFit/>
          </a:bodyPr>
          <a:lstStyle/>
          <a:p>
            <a:pPr algn="ctr"/>
            <a:r>
              <a:rPr lang="en-CA" sz="3600" b="1" dirty="0" err="1">
                <a:solidFill>
                  <a:srgbClr val="202124"/>
                </a:solidFill>
                <a:latin typeface="Comic Sans MS" panose="030F0702030302020204" pitchFamily="66" charset="0"/>
              </a:rPr>
              <a:t>Objetivo</a:t>
            </a:r>
            <a:endParaRPr lang="en-CA" sz="3600" b="1" dirty="0">
              <a:solidFill>
                <a:srgbClr val="202124"/>
              </a:solidFill>
              <a:latin typeface="Comic Sans MS" panose="030F0702030302020204" pitchFamily="66" charset="0"/>
            </a:endParaRPr>
          </a:p>
          <a:p>
            <a:pPr algn="ctr"/>
            <a:endParaRPr lang="en-CA" sz="3600" b="1" dirty="0">
              <a:solidFill>
                <a:srgbClr val="202124"/>
              </a:solidFill>
              <a:latin typeface="Bookman Old Style" pitchFamily="18" charset="0"/>
            </a:endParaRPr>
          </a:p>
          <a:p>
            <a:pPr algn="just"/>
            <a:r>
              <a:rPr lang="es-ES" sz="1800" dirty="0">
                <a:effectLst/>
                <a:latin typeface="Comic Sans MS" panose="030F0702030302020204" pitchFamily="66" charset="0"/>
                <a:ea typeface="Batang" panose="02030600000101010101" pitchFamily="18" charset="-127"/>
              </a:rPr>
              <a:t>Describir el comportamiento clínico-biológico y la supervivencia de los pacientes con LNH y afectación del sistema nervioso en el Hospital Hermanos Ameijeiras.</a:t>
            </a:r>
            <a:endParaRPr lang="es-CU" sz="1800" dirty="0">
              <a:effectLst/>
              <a:latin typeface="Comic Sans MS" panose="030F0702030302020204" pitchFamily="66" charset="0"/>
              <a:ea typeface="Batang" panose="02030600000101010101" pitchFamily="18" charset="-127"/>
            </a:endParaRPr>
          </a:p>
          <a:p>
            <a:pPr algn="ctr"/>
            <a:endParaRPr lang="en-CA" sz="2400" b="1" dirty="0">
              <a:solidFill>
                <a:srgbClr val="202124"/>
              </a:solidFill>
              <a:latin typeface="Bookman Old Style" pitchFamily="18" charset="0"/>
            </a:endParaRPr>
          </a:p>
        </p:txBody>
      </p:sp>
      <p:sp>
        <p:nvSpPr>
          <p:cNvPr id="9" name="Rectangle 13">
            <a:extLst>
              <a:ext uri="{FF2B5EF4-FFF2-40B4-BE49-F238E27FC236}">
                <a16:creationId xmlns:a16="http://schemas.microsoft.com/office/drawing/2014/main" id="{5D25774B-025B-4D9C-912E-5A1EE97B4D3E}"/>
              </a:ext>
            </a:extLst>
          </p:cNvPr>
          <p:cNvSpPr/>
          <p:nvPr/>
        </p:nvSpPr>
        <p:spPr>
          <a:xfrm>
            <a:off x="2265603" y="817440"/>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Comic Sans MS" panose="030F0702030302020204" pitchFamily="66" charset="0"/>
              </a:rPr>
              <a:t>Introducción</a:t>
            </a:r>
            <a:endParaRPr lang="en-CA" b="1" dirty="0">
              <a:solidFill>
                <a:srgbClr val="202124"/>
              </a:solidFill>
              <a:latin typeface="Comic Sans MS" panose="030F0702030302020204" pitchFamily="66" charset="0"/>
            </a:endParaRPr>
          </a:p>
        </p:txBody>
      </p:sp>
      <p:sp>
        <p:nvSpPr>
          <p:cNvPr id="4" name="3 Rectángulo"/>
          <p:cNvSpPr/>
          <p:nvPr/>
        </p:nvSpPr>
        <p:spPr>
          <a:xfrm>
            <a:off x="1048216" y="1978094"/>
            <a:ext cx="7515919" cy="7017306"/>
          </a:xfrm>
          <a:prstGeom prst="rect">
            <a:avLst/>
          </a:prstGeom>
        </p:spPr>
        <p:txBody>
          <a:bodyPr wrap="square">
            <a:spAutoFit/>
          </a:bodyPr>
          <a:lstStyle/>
          <a:p>
            <a:pPr algn="just"/>
            <a:r>
              <a:rPr lang="es-ES" sz="1800" dirty="0">
                <a:effectLst/>
                <a:latin typeface="Comic Sans MS" panose="030F0702030302020204" pitchFamily="66" charset="0"/>
                <a:ea typeface="Batang" panose="02030600000101010101" pitchFamily="18" charset="-127"/>
              </a:rPr>
              <a:t>Los linfomas no Hodgkin (LNH) forman un grupo heterogéneo de enfermedades neoplásicas de origen linfoide. Estos procesos </a:t>
            </a:r>
            <a:r>
              <a:rPr lang="es-ES" sz="1800" dirty="0" err="1">
                <a:effectLst/>
                <a:latin typeface="Comic Sans MS" panose="030F0702030302020204" pitchFamily="66" charset="0"/>
                <a:ea typeface="Batang" panose="02030600000101010101" pitchFamily="18" charset="-127"/>
              </a:rPr>
              <a:t>linfoproliferativos</a:t>
            </a:r>
            <a:r>
              <a:rPr lang="es-ES" sz="1800" dirty="0">
                <a:effectLst/>
                <a:latin typeface="Comic Sans MS" panose="030F0702030302020204" pitchFamily="66" charset="0"/>
                <a:ea typeface="Batang" panose="02030600000101010101" pitchFamily="18" charset="-127"/>
              </a:rPr>
              <a:t> malignos son tumores de carácter clonal provenientes de células B, células T o células natural </a:t>
            </a:r>
            <a:r>
              <a:rPr lang="es-ES" sz="1800" dirty="0" err="1">
                <a:effectLst/>
                <a:latin typeface="Comic Sans MS" panose="030F0702030302020204" pitchFamily="66" charset="0"/>
                <a:ea typeface="Batang" panose="02030600000101010101" pitchFamily="18" charset="-127"/>
              </a:rPr>
              <a:t>killers</a:t>
            </a:r>
            <a:r>
              <a:rPr lang="es-ES" sz="1800" dirty="0">
                <a:effectLst/>
                <a:latin typeface="Comic Sans MS" panose="030F0702030302020204" pitchFamily="66" charset="0"/>
                <a:ea typeface="Batang" panose="02030600000101010101" pitchFamily="18" charset="-127"/>
              </a:rPr>
              <a:t> (NK) en distintos estadios de diferenciación.</a:t>
            </a:r>
          </a:p>
          <a:p>
            <a:pPr algn="just"/>
            <a:endParaRPr lang="es-ES" sz="1800" dirty="0">
              <a:effectLst/>
              <a:latin typeface="Comic Sans MS" panose="030F0702030302020204" pitchFamily="66" charset="0"/>
              <a:ea typeface="Batang" panose="02030600000101010101" pitchFamily="18" charset="-127"/>
            </a:endParaRPr>
          </a:p>
          <a:p>
            <a:pPr algn="just"/>
            <a:r>
              <a:rPr lang="es-ES" sz="1800" dirty="0">
                <a:effectLst/>
                <a:latin typeface="Comic Sans MS" panose="030F0702030302020204" pitchFamily="66" charset="0"/>
                <a:ea typeface="Batang" panose="02030600000101010101" pitchFamily="18" charset="-127"/>
              </a:rPr>
              <a:t>Los LNH pueden infiltrar el sistema nervioso central (SNC) bien como única área de la enfermedad (linfoma primario del SNC) o como propagación secundaria.</a:t>
            </a:r>
            <a:r>
              <a:rPr lang="es-ES" sz="1800" b="1" baseline="30000" dirty="0">
                <a:effectLst/>
                <a:latin typeface="Comic Sans MS" panose="030F0702030302020204" pitchFamily="66" charset="0"/>
                <a:ea typeface="Batang" panose="02030600000101010101" pitchFamily="18" charset="-127"/>
              </a:rPr>
              <a:t>(9) </a:t>
            </a:r>
            <a:r>
              <a:rPr lang="es-ES" sz="1800" dirty="0">
                <a:effectLst/>
                <a:latin typeface="Comic Sans MS" panose="030F0702030302020204" pitchFamily="66" charset="0"/>
                <a:ea typeface="Batang" panose="02030600000101010101" pitchFamily="18" charset="-127"/>
              </a:rPr>
              <a:t>Los casos primarios se definen como una enfermedad limitada al SNC, sin compromiso de otras áreas al diagnóstico, afectando encéfalo, meninges, globo ocular o médula espinal.</a:t>
            </a:r>
            <a:r>
              <a:rPr lang="es-ES" sz="1800" b="1" baseline="30000" dirty="0">
                <a:latin typeface="Comic Sans MS" panose="030F0702030302020204" pitchFamily="66" charset="0"/>
                <a:ea typeface="Batang" panose="02030600000101010101" pitchFamily="18" charset="-127"/>
              </a:rPr>
              <a:t> </a:t>
            </a:r>
            <a:r>
              <a:rPr lang="es-ES" sz="1800" dirty="0">
                <a:effectLst/>
                <a:latin typeface="Comic Sans MS" panose="030F0702030302020204" pitchFamily="66" charset="0"/>
                <a:ea typeface="Batang" panose="02030600000101010101" pitchFamily="18" charset="-127"/>
              </a:rPr>
              <a:t>En tanto, la toma secundaria puede ocurrir en cualquiera de las estructuras nerviosas, ya sean centrales o periféricas y en ella concomitan la afectación sistémica con la toma neurológica o esta aparece en el transcurso de la progresión de la enfermedad.</a:t>
            </a:r>
          </a:p>
          <a:p>
            <a:pPr algn="just"/>
            <a:endParaRPr lang="es-CU" sz="1800" dirty="0">
              <a:effectLst/>
              <a:latin typeface="Comic Sans MS" panose="030F0702030302020204" pitchFamily="66" charset="0"/>
              <a:ea typeface="Batang" panose="02030600000101010101" pitchFamily="18" charset="-127"/>
            </a:endParaRPr>
          </a:p>
          <a:p>
            <a:pPr algn="just"/>
            <a:r>
              <a:rPr lang="es-ES" sz="1800" dirty="0">
                <a:effectLst/>
                <a:latin typeface="Comic Sans MS" panose="030F0702030302020204" pitchFamily="66" charset="0"/>
                <a:ea typeface="Batang" panose="02030600000101010101" pitchFamily="18" charset="-127"/>
              </a:rPr>
              <a:t>Los linfomas primarios del SNC son entidades muy infrecuentes,</a:t>
            </a:r>
            <a:r>
              <a:rPr lang="es-ES" sz="1800" b="1" baseline="30000" dirty="0">
                <a:effectLst/>
                <a:latin typeface="Comic Sans MS" panose="030F0702030302020204" pitchFamily="66" charset="0"/>
                <a:ea typeface="Batang" panose="02030600000101010101" pitchFamily="18" charset="-127"/>
              </a:rPr>
              <a:t> </a:t>
            </a:r>
            <a:r>
              <a:rPr lang="es-ES" sz="1800" dirty="0">
                <a:effectLst/>
                <a:latin typeface="Comic Sans MS" panose="030F0702030302020204" pitchFamily="66" charset="0"/>
                <a:ea typeface="Batang" panose="02030600000101010101" pitchFamily="18" charset="-127"/>
              </a:rPr>
              <a:t>representan el 1 % de todos los LNH </a:t>
            </a:r>
            <a:r>
              <a:rPr lang="es-ES" sz="1800" dirty="0" err="1">
                <a:effectLst/>
                <a:latin typeface="Comic Sans MS" panose="030F0702030302020204" pitchFamily="66" charset="0"/>
                <a:ea typeface="Batang" panose="02030600000101010101" pitchFamily="18" charset="-127"/>
              </a:rPr>
              <a:t>extraganglionares</a:t>
            </a:r>
            <a:r>
              <a:rPr lang="es-ES" sz="1800" dirty="0">
                <a:effectLst/>
                <a:latin typeface="Comic Sans MS" panose="030F0702030302020204" pitchFamily="66" charset="0"/>
                <a:ea typeface="Batang" panose="02030600000101010101" pitchFamily="18" charset="-127"/>
              </a:rPr>
              <a:t>.</a:t>
            </a:r>
          </a:p>
          <a:p>
            <a:pPr algn="just"/>
            <a:endParaRPr lang="es-ES" sz="1800" dirty="0">
              <a:effectLst/>
              <a:latin typeface="Comic Sans MS" panose="030F0702030302020204" pitchFamily="66" charset="0"/>
              <a:ea typeface="Batang" panose="02030600000101010101" pitchFamily="18" charset="-127"/>
            </a:endParaRPr>
          </a:p>
          <a:p>
            <a:pPr algn="just"/>
            <a:r>
              <a:rPr lang="es-ES" sz="1800" dirty="0">
                <a:effectLst/>
                <a:latin typeface="Comic Sans MS" panose="030F0702030302020204" pitchFamily="66" charset="0"/>
                <a:ea typeface="Batang" panose="02030600000101010101" pitchFamily="18" charset="-127"/>
              </a:rPr>
              <a:t>A pesar de los adelantos terapéuticos, los linfomas con afectación del sistema nervioso, ya sean primarios o secundarios, muestran el peor pronóstico entre todos los LNH, sobre todo en los pacientes con LDH elevada, IPI alto y estadios avanzados, con una supervivencia global a los 5 años que puede oscilar entre un 4 y un 40 % según algunos estudios.</a:t>
            </a:r>
            <a:endParaRPr lang="es-ES" b="1" dirty="0">
              <a:latin typeface="Comic Sans MS" panose="030F0702030302020204" pitchFamily="66" charset="0"/>
              <a:cs typeface="Arial" pitchFamily="34" charset="0"/>
            </a:endParaRPr>
          </a:p>
        </p:txBody>
      </p:sp>
      <p:grpSp>
        <p:nvGrpSpPr>
          <p:cNvPr id="11" name="Grupo 10"/>
          <p:cNvGrpSpPr/>
          <p:nvPr/>
        </p:nvGrpSpPr>
        <p:grpSpPr>
          <a:xfrm>
            <a:off x="-235134" y="-157926"/>
            <a:ext cx="10033597" cy="13142089"/>
            <a:chOff x="-235134" y="-157926"/>
            <a:chExt cx="10033597" cy="13142089"/>
          </a:xfrm>
        </p:grpSpPr>
        <p:pic>
          <p:nvPicPr>
            <p:cNvPr id="12"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13" name="Grupo 12"/>
            <p:cNvGrpSpPr/>
            <p:nvPr/>
          </p:nvGrpSpPr>
          <p:grpSpPr>
            <a:xfrm>
              <a:off x="232658" y="12491837"/>
              <a:ext cx="9250115" cy="492326"/>
              <a:chOff x="232658" y="12491837"/>
              <a:chExt cx="9250115" cy="492326"/>
            </a:xfrm>
          </p:grpSpPr>
          <p:grpSp>
            <p:nvGrpSpPr>
              <p:cNvPr id="41" name="Grupo 40"/>
              <p:cNvGrpSpPr/>
              <p:nvPr/>
            </p:nvGrpSpPr>
            <p:grpSpPr>
              <a:xfrm>
                <a:off x="232658" y="12491837"/>
                <a:ext cx="6473510" cy="45719"/>
                <a:chOff x="658810" y="1567543"/>
                <a:chExt cx="5729295" cy="0"/>
              </a:xfrm>
            </p:grpSpPr>
            <p:cxnSp>
              <p:nvCxnSpPr>
                <p:cNvPr id="46" name="Conector recto 4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8" name="Conector recto 4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2" name="Grupo 41"/>
              <p:cNvGrpSpPr/>
              <p:nvPr/>
            </p:nvGrpSpPr>
            <p:grpSpPr>
              <a:xfrm flipH="1">
                <a:off x="233635" y="12693995"/>
                <a:ext cx="9249138" cy="290168"/>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a:off x="-5475473" y="6351657"/>
              <a:ext cx="11139487" cy="658810"/>
              <a:chOff x="232658" y="12491837"/>
              <a:chExt cx="9250115" cy="492326"/>
            </a:xfrm>
          </p:grpSpPr>
          <p:grpSp>
            <p:nvGrpSpPr>
              <p:cNvPr id="33" name="Grupo 32"/>
              <p:cNvGrpSpPr/>
              <p:nvPr/>
            </p:nvGrpSpPr>
            <p:grpSpPr>
              <a:xfrm>
                <a:off x="232658" y="12491837"/>
                <a:ext cx="6473510" cy="45719"/>
                <a:chOff x="658810" y="1567543"/>
                <a:chExt cx="5729295" cy="0"/>
              </a:xfrm>
            </p:grpSpPr>
            <p:cxnSp>
              <p:nvCxnSpPr>
                <p:cNvPr id="38" name="Conector recto 3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0" name="Conector recto 3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4" name="Grupo 33"/>
              <p:cNvGrpSpPr/>
              <p:nvPr/>
            </p:nvGrpSpPr>
            <p:grpSpPr>
              <a:xfrm flipH="1">
                <a:off x="233635" y="12693995"/>
                <a:ext cx="9249138" cy="290168"/>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5400000" flipH="1" flipV="1">
              <a:off x="4058247" y="5983715"/>
              <a:ext cx="10821621" cy="658810"/>
              <a:chOff x="232658" y="12491837"/>
              <a:chExt cx="9250115" cy="492326"/>
            </a:xfrm>
          </p:grpSpPr>
          <p:grpSp>
            <p:nvGrpSpPr>
              <p:cNvPr id="25" name="Grupo 24"/>
              <p:cNvGrpSpPr/>
              <p:nvPr/>
            </p:nvGrpSpPr>
            <p:grpSpPr>
              <a:xfrm>
                <a:off x="232658" y="12491837"/>
                <a:ext cx="6473510" cy="45719"/>
                <a:chOff x="658810" y="1567543"/>
                <a:chExt cx="5729295" cy="0"/>
              </a:xfrm>
            </p:grpSpPr>
            <p:cxnSp>
              <p:nvCxnSpPr>
                <p:cNvPr id="30" name="Conector recto 2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2" name="Conector recto 3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6" name="Grupo 25"/>
              <p:cNvGrpSpPr/>
              <p:nvPr/>
            </p:nvGrpSpPr>
            <p:grpSpPr>
              <a:xfrm flipH="1">
                <a:off x="233635" y="12693995"/>
                <a:ext cx="9249138" cy="290168"/>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6" name="Grupo 15"/>
            <p:cNvGrpSpPr/>
            <p:nvPr/>
          </p:nvGrpSpPr>
          <p:grpSpPr>
            <a:xfrm rot="10800000">
              <a:off x="1489163" y="-157926"/>
              <a:ext cx="6844940" cy="630135"/>
              <a:chOff x="232658" y="12491837"/>
              <a:chExt cx="9250115" cy="492326"/>
            </a:xfrm>
          </p:grpSpPr>
          <p:grpSp>
            <p:nvGrpSpPr>
              <p:cNvPr id="17" name="Grupo 16"/>
              <p:cNvGrpSpPr/>
              <p:nvPr/>
            </p:nvGrpSpPr>
            <p:grpSpPr>
              <a:xfrm>
                <a:off x="232658" y="12491837"/>
                <a:ext cx="6473510" cy="45719"/>
                <a:chOff x="658810" y="1567543"/>
                <a:chExt cx="5729295" cy="0"/>
              </a:xfrm>
            </p:grpSpPr>
            <p:cxnSp>
              <p:nvCxnSpPr>
                <p:cNvPr id="22" name="Conector recto 2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4" name="Conector recto 2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8" name="Grupo 17"/>
              <p:cNvGrpSpPr/>
              <p:nvPr/>
            </p:nvGrpSpPr>
            <p:grpSpPr>
              <a:xfrm flipH="1">
                <a:off x="233635" y="12693995"/>
                <a:ext cx="9249138" cy="290168"/>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1023988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2" name="Rectángulo 1"/>
          <p:cNvSpPr/>
          <p:nvPr/>
        </p:nvSpPr>
        <p:spPr>
          <a:xfrm>
            <a:off x="93217" y="642049"/>
            <a:ext cx="9565441" cy="530955"/>
          </a:xfrm>
          <a:prstGeom prst="rect">
            <a:avLst/>
          </a:prstGeom>
        </p:spPr>
        <p:txBody>
          <a:bodyPr wrap="square" lIns="129580" tIns="64790" rIns="129580" bIns="64790">
            <a:spAutoFit/>
          </a:bodyPr>
          <a:lstStyle/>
          <a:p>
            <a:r>
              <a:rPr lang="en-US" dirty="0"/>
              <a:t> </a:t>
            </a:r>
          </a:p>
        </p:txBody>
      </p:sp>
      <p:sp>
        <p:nvSpPr>
          <p:cNvPr id="9" name="Rectangle 13">
            <a:extLst>
              <a:ext uri="{FF2B5EF4-FFF2-40B4-BE49-F238E27FC236}">
                <a16:creationId xmlns:a16="http://schemas.microsoft.com/office/drawing/2014/main" id="{5D25774B-025B-4D9C-912E-5A1EE97B4D3E}"/>
              </a:ext>
            </a:extLst>
          </p:cNvPr>
          <p:cNvSpPr/>
          <p:nvPr/>
        </p:nvSpPr>
        <p:spPr>
          <a:xfrm>
            <a:off x="2113203" y="665040"/>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Comic Sans MS" panose="030F0702030302020204" pitchFamily="66" charset="0"/>
              </a:rPr>
              <a:t>Métodos</a:t>
            </a:r>
            <a:endParaRPr lang="en-CA" b="1" dirty="0">
              <a:solidFill>
                <a:srgbClr val="202124"/>
              </a:solidFill>
              <a:latin typeface="Comic Sans MS" panose="030F0702030302020204" pitchFamily="66" charset="0"/>
            </a:endParaRPr>
          </a:p>
        </p:txBody>
      </p:sp>
      <p:sp>
        <p:nvSpPr>
          <p:cNvPr id="11" name="10 CuadroTexto"/>
          <p:cNvSpPr txBox="1"/>
          <p:nvPr/>
        </p:nvSpPr>
        <p:spPr>
          <a:xfrm>
            <a:off x="859730" y="1857111"/>
            <a:ext cx="7772400" cy="9818072"/>
          </a:xfrm>
          <a:prstGeom prst="rect">
            <a:avLst/>
          </a:prstGeom>
          <a:noFill/>
        </p:spPr>
        <p:txBody>
          <a:bodyPr wrap="square" rtlCol="0">
            <a:spAutoFit/>
          </a:bodyPr>
          <a:lstStyle/>
          <a:p>
            <a:pPr indent="144145" algn="just">
              <a:tabLst>
                <a:tab pos="215900" algn="l"/>
                <a:tab pos="431800" algn="l"/>
              </a:tabLst>
            </a:pPr>
            <a:r>
              <a:rPr lang="es-VE" sz="1800" dirty="0">
                <a:effectLst/>
                <a:latin typeface="Comic Sans MS" panose="030F0702030302020204" pitchFamily="66" charset="0"/>
                <a:ea typeface="Batang" panose="02030600000101010101" pitchFamily="18" charset="-127"/>
              </a:rPr>
              <a:t>Se realizó un estudio observacional, descriptivo y retrospectivo de los pacientes afectados del Servicio de Hematología del Hospital Clínico Quirúrgico "Hermanos Ameijeiras" desde el año 2000 hasta el año 2016. El universo estuvo constituido por todos los pacientes con diagnóstico de LNH con infiltración primaria o secundaria del SN, atendidos en el Servicio de Hematología del Hospital Clínico Quirúrgico "Hermanos Ameijeiras".</a:t>
            </a:r>
          </a:p>
          <a:p>
            <a:pPr indent="144145" algn="just">
              <a:tabLst>
                <a:tab pos="215900" algn="l"/>
                <a:tab pos="431800" algn="l"/>
              </a:tabLst>
            </a:pPr>
            <a:endParaRPr lang="es-CU" sz="1800" dirty="0">
              <a:effectLst/>
              <a:latin typeface="Comic Sans MS" panose="030F0702030302020204" pitchFamily="66" charset="0"/>
              <a:ea typeface="Batang" panose="02030600000101010101" pitchFamily="18" charset="-127"/>
            </a:endParaRPr>
          </a:p>
          <a:p>
            <a:pPr indent="144145" algn="just">
              <a:tabLst>
                <a:tab pos="215900" algn="l"/>
                <a:tab pos="431800" algn="l"/>
              </a:tabLst>
            </a:pPr>
            <a:r>
              <a:rPr lang="es-VE" sz="1800" dirty="0">
                <a:effectLst/>
                <a:latin typeface="Comic Sans MS" panose="030F0702030302020204" pitchFamily="66" charset="0"/>
                <a:ea typeface="Batang" panose="02030600000101010101" pitchFamily="18" charset="-127"/>
              </a:rPr>
              <a:t>La muestra quedó constituida por 26 </a:t>
            </a:r>
            <a:r>
              <a:rPr lang="es-VE" sz="1800" dirty="0" err="1">
                <a:effectLst/>
                <a:latin typeface="Comic Sans MS" panose="030F0702030302020204" pitchFamily="66" charset="0"/>
                <a:ea typeface="Batang" panose="02030600000101010101" pitchFamily="18" charset="-127"/>
              </a:rPr>
              <a:t>pacientes.Las</a:t>
            </a:r>
            <a:r>
              <a:rPr lang="es-VE" sz="1800" dirty="0">
                <a:effectLst/>
                <a:latin typeface="Comic Sans MS" panose="030F0702030302020204" pitchFamily="66" charset="0"/>
                <a:ea typeface="Batang" panose="02030600000101010101" pitchFamily="18" charset="-127"/>
              </a:rPr>
              <a:t> siguientes variables fueron evaluadas en todos los casos: Edad (agrupando los pacientes en 18-45, 46-59 y &gt;60 años); sexo (masculino y femenino); color de la piel (blanca, negra, mestiza); diagnóstico histopatológico (según la clasificación de la OMS de las neoplasias linfoides);</a:t>
            </a:r>
            <a:r>
              <a:rPr lang="es-VE" sz="1800" b="1" baseline="30000" dirty="0">
                <a:effectLst/>
                <a:latin typeface="Comic Sans MS" panose="030F0702030302020204" pitchFamily="66" charset="0"/>
                <a:ea typeface="Batang" panose="02030600000101010101" pitchFamily="18" charset="-127"/>
              </a:rPr>
              <a:t> </a:t>
            </a:r>
            <a:r>
              <a:rPr lang="es-VE" sz="1800" dirty="0">
                <a:effectLst/>
                <a:latin typeface="Comic Sans MS" panose="030F0702030302020204" pitchFamily="66" charset="0"/>
                <a:ea typeface="Batang" panose="02030600000101010101" pitchFamily="18" charset="-127"/>
              </a:rPr>
              <a:t>tipo de infiltración del SN (primaria o secundaria); localización de la afectación de los LPSNC; estadio clínico al diagnóstico (según los criterios de Ann Arbor modificados en </a:t>
            </a:r>
            <a:r>
              <a:rPr lang="es-VE" sz="1800" dirty="0" err="1">
                <a:effectLst/>
                <a:latin typeface="Comic Sans MS" panose="030F0702030302020204" pitchFamily="66" charset="0"/>
                <a:ea typeface="Batang" panose="02030600000101010101" pitchFamily="18" charset="-127"/>
              </a:rPr>
              <a:t>Costwolds</a:t>
            </a:r>
            <a:r>
              <a:rPr lang="es-VE" sz="1800" dirty="0">
                <a:effectLst/>
                <a:latin typeface="Comic Sans MS" panose="030F0702030302020204" pitchFamily="66" charset="0"/>
                <a:ea typeface="Batang" panose="02030600000101010101" pitchFamily="18" charset="-127"/>
              </a:rPr>
              <a:t>) y grupos pronóstico (según el IPI general).</a:t>
            </a:r>
            <a:endParaRPr lang="es-VE" sz="1800" b="1" baseline="30000" dirty="0">
              <a:latin typeface="Comic Sans MS" panose="030F0702030302020204" pitchFamily="66" charset="0"/>
              <a:ea typeface="Batang" panose="02030600000101010101" pitchFamily="18" charset="-127"/>
            </a:endParaRPr>
          </a:p>
          <a:p>
            <a:pPr indent="144145" algn="just">
              <a:tabLst>
                <a:tab pos="215900" algn="l"/>
                <a:tab pos="431800" algn="l"/>
              </a:tabLst>
            </a:pPr>
            <a:endParaRPr lang="es-VE" sz="1800" b="1" baseline="30000" dirty="0">
              <a:effectLst/>
              <a:latin typeface="Comic Sans MS" panose="030F0702030302020204" pitchFamily="66" charset="0"/>
              <a:ea typeface="Batang" panose="02030600000101010101" pitchFamily="18" charset="-127"/>
            </a:endParaRPr>
          </a:p>
          <a:p>
            <a:pPr indent="144145" algn="just">
              <a:tabLst>
                <a:tab pos="215900" algn="l"/>
                <a:tab pos="431800" algn="l"/>
              </a:tabLst>
            </a:pPr>
            <a:r>
              <a:rPr lang="es-VE" sz="1800" dirty="0">
                <a:effectLst/>
                <a:latin typeface="Comic Sans MS" panose="030F0702030302020204" pitchFamily="66" charset="0"/>
                <a:ea typeface="Batang" panose="02030600000101010101" pitchFamily="18" charset="-127"/>
              </a:rPr>
              <a:t>Para analizar la sobrevida lograda se consideró como supervivencia libre de enfermedad (SLE) el período de tiempo transcurrido entre la fecha de la RC y la fecha de recaída o de la última consulta en RC y como supervivencia global (SG) el período de tiempo transcurrido entre la fecha del diagnóstico y la fecha del fallecimiento o de la última consulta registrada.</a:t>
            </a:r>
          </a:p>
          <a:p>
            <a:pPr indent="144145" algn="just">
              <a:tabLst>
                <a:tab pos="215900" algn="l"/>
                <a:tab pos="431800" algn="l"/>
              </a:tabLst>
            </a:pPr>
            <a:endParaRPr lang="es-CU" sz="1800" dirty="0">
              <a:effectLst/>
              <a:latin typeface="Comic Sans MS" panose="030F0702030302020204" pitchFamily="66" charset="0"/>
              <a:ea typeface="Batang" panose="02030600000101010101" pitchFamily="18" charset="-127"/>
            </a:endParaRPr>
          </a:p>
          <a:p>
            <a:pPr indent="144145" algn="just">
              <a:tabLst>
                <a:tab pos="215900" algn="l"/>
                <a:tab pos="431800" algn="l"/>
              </a:tabLst>
            </a:pPr>
            <a:r>
              <a:rPr lang="es-VE" sz="1800" dirty="0">
                <a:effectLst/>
                <a:latin typeface="Comic Sans MS" panose="030F0702030302020204" pitchFamily="66" charset="0"/>
                <a:ea typeface="Batang" panose="02030600000101010101" pitchFamily="18" charset="-127"/>
              </a:rPr>
              <a:t>Los datos se obtuvieron de las historias clínicas confeccionadas en el Servicio de Hematología y se plasmaron en un modelo de recolección de datos. Se confeccionó una base de datos en Microsoft Office Excel 2010 para el almacenamiento y organización de la información. La información se procesó mediante el programa SPSS versión 20. Se utilizaron medidas de resumen para variables cualitativas (porcentajes) y en las cuantitativas la media y la desviación estándar. Para la estimación de la supervivencia global y libre de enfermedad se aplicó el método de Kaplan-Meier.</a:t>
            </a:r>
            <a:endParaRPr lang="es-CU" sz="1800" dirty="0">
              <a:effectLst/>
              <a:latin typeface="Comic Sans MS" panose="030F0702030302020204" pitchFamily="66" charset="0"/>
              <a:ea typeface="Batang" panose="02030600000101010101" pitchFamily="18" charset="-127"/>
            </a:endParaRPr>
          </a:p>
          <a:p>
            <a:pPr algn="ctr"/>
            <a:endParaRPr lang="es-ES" dirty="0">
              <a:latin typeface="Comic Sans MS" panose="030F0702030302020204" pitchFamily="66" charset="0"/>
              <a:cs typeface="Arial" pitchFamily="34" charset="0"/>
            </a:endParaRPr>
          </a:p>
        </p:txBody>
      </p:sp>
      <p:grpSp>
        <p:nvGrpSpPr>
          <p:cNvPr id="7" name="Grupo 6"/>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12" name="Grupo 11"/>
            <p:cNvGrpSpPr/>
            <p:nvPr/>
          </p:nvGrpSpPr>
          <p:grpSpPr>
            <a:xfrm>
              <a:off x="232658" y="12491837"/>
              <a:ext cx="9250115" cy="492326"/>
              <a:chOff x="232658" y="12491837"/>
              <a:chExt cx="9250115" cy="492326"/>
            </a:xfrm>
          </p:grpSpPr>
          <p:grpSp>
            <p:nvGrpSpPr>
              <p:cNvPr id="40" name="Grupo 39"/>
              <p:cNvGrpSpPr/>
              <p:nvPr/>
            </p:nvGrpSpPr>
            <p:grpSpPr>
              <a:xfrm>
                <a:off x="232658" y="12491837"/>
                <a:ext cx="6473510" cy="45719"/>
                <a:chOff x="658810" y="1567543"/>
                <a:chExt cx="5729295" cy="0"/>
              </a:xfrm>
            </p:grpSpPr>
            <p:cxnSp>
              <p:nvCxnSpPr>
                <p:cNvPr id="45" name="Conector recto 4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6" name="Conector recto 4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7" name="Conector recto 4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41" name="Grupo 40"/>
              <p:cNvGrpSpPr/>
              <p:nvPr/>
            </p:nvGrpSpPr>
            <p:grpSpPr>
              <a:xfrm flipH="1">
                <a:off x="233635" y="12693995"/>
                <a:ext cx="9249138" cy="290168"/>
                <a:chOff x="658810" y="1567543"/>
                <a:chExt cx="5729295" cy="0"/>
              </a:xfrm>
            </p:grpSpPr>
            <p:cxnSp>
              <p:nvCxnSpPr>
                <p:cNvPr id="42" name="Conector recto 4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3" name="Conector recto 4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3" name="Grupo 12"/>
            <p:cNvGrpSpPr/>
            <p:nvPr/>
          </p:nvGrpSpPr>
          <p:grpSpPr>
            <a:xfrm rot="5400000">
              <a:off x="-5475473" y="6351657"/>
              <a:ext cx="11139487" cy="658810"/>
              <a:chOff x="232658" y="12491837"/>
              <a:chExt cx="9250115" cy="492326"/>
            </a:xfrm>
          </p:grpSpPr>
          <p:grpSp>
            <p:nvGrpSpPr>
              <p:cNvPr id="32" name="Grupo 31"/>
              <p:cNvGrpSpPr/>
              <p:nvPr/>
            </p:nvGrpSpPr>
            <p:grpSpPr>
              <a:xfrm>
                <a:off x="232658" y="12491837"/>
                <a:ext cx="6473510" cy="45719"/>
                <a:chOff x="658810" y="1567543"/>
                <a:chExt cx="5729295" cy="0"/>
              </a:xfrm>
            </p:grpSpPr>
            <p:cxnSp>
              <p:nvCxnSpPr>
                <p:cNvPr id="37" name="Conector recto 3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8" name="Conector recto 3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9" name="Conector recto 3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3" name="Grupo 32"/>
              <p:cNvGrpSpPr/>
              <p:nvPr/>
            </p:nvGrpSpPr>
            <p:grpSpPr>
              <a:xfrm flipH="1">
                <a:off x="233635" y="12693995"/>
                <a:ext cx="9249138" cy="290168"/>
                <a:chOff x="658810" y="1567543"/>
                <a:chExt cx="5729295" cy="0"/>
              </a:xfrm>
            </p:grpSpPr>
            <p:cxnSp>
              <p:nvCxnSpPr>
                <p:cNvPr id="34" name="Conector recto 3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5" name="Conector recto 3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4" name="Grupo 13"/>
            <p:cNvGrpSpPr/>
            <p:nvPr/>
          </p:nvGrpSpPr>
          <p:grpSpPr>
            <a:xfrm rot="5400000" flipH="1" flipV="1">
              <a:off x="4058247" y="5983715"/>
              <a:ext cx="10821621" cy="658810"/>
              <a:chOff x="232658" y="12491837"/>
              <a:chExt cx="9250115" cy="492326"/>
            </a:xfrm>
          </p:grpSpPr>
          <p:grpSp>
            <p:nvGrpSpPr>
              <p:cNvPr id="24" name="Grupo 23"/>
              <p:cNvGrpSpPr/>
              <p:nvPr/>
            </p:nvGrpSpPr>
            <p:grpSpPr>
              <a:xfrm>
                <a:off x="232658" y="12491837"/>
                <a:ext cx="6473510" cy="45719"/>
                <a:chOff x="658810" y="1567543"/>
                <a:chExt cx="5729295" cy="0"/>
              </a:xfrm>
            </p:grpSpPr>
            <p:cxnSp>
              <p:nvCxnSpPr>
                <p:cNvPr id="29" name="Conector recto 2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0" name="Conector recto 2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1" name="Conector recto 3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5" name="Grupo 24"/>
              <p:cNvGrpSpPr/>
              <p:nvPr/>
            </p:nvGrpSpPr>
            <p:grpSpPr>
              <a:xfrm flipH="1">
                <a:off x="233635" y="12693995"/>
                <a:ext cx="9249138" cy="290168"/>
                <a:chOff x="658810" y="1567543"/>
                <a:chExt cx="5729295" cy="0"/>
              </a:xfrm>
            </p:grpSpPr>
            <p:cxnSp>
              <p:nvCxnSpPr>
                <p:cNvPr id="26" name="Conector recto 2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7" name="Conector recto 2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5" name="Grupo 14"/>
            <p:cNvGrpSpPr/>
            <p:nvPr/>
          </p:nvGrpSpPr>
          <p:grpSpPr>
            <a:xfrm rot="10800000">
              <a:off x="1489163" y="-157926"/>
              <a:ext cx="6844940" cy="630135"/>
              <a:chOff x="232658" y="12491837"/>
              <a:chExt cx="9250115" cy="492326"/>
            </a:xfrm>
          </p:grpSpPr>
          <p:grpSp>
            <p:nvGrpSpPr>
              <p:cNvPr id="16" name="Grupo 15"/>
              <p:cNvGrpSpPr/>
              <p:nvPr/>
            </p:nvGrpSpPr>
            <p:grpSpPr>
              <a:xfrm>
                <a:off x="232658" y="12491837"/>
                <a:ext cx="6473510" cy="45719"/>
                <a:chOff x="658810" y="1567543"/>
                <a:chExt cx="5729295" cy="0"/>
              </a:xfrm>
            </p:grpSpPr>
            <p:cxnSp>
              <p:nvCxnSpPr>
                <p:cNvPr id="21" name="Conector recto 2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2" name="Conector recto 2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3" name="Conector recto 2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7" name="Grupo 16"/>
              <p:cNvGrpSpPr/>
              <p:nvPr/>
            </p:nvGrpSpPr>
            <p:grpSpPr>
              <a:xfrm flipH="1">
                <a:off x="233635" y="12693995"/>
                <a:ext cx="9249138" cy="290168"/>
                <a:chOff x="658810" y="1567543"/>
                <a:chExt cx="5729295" cy="0"/>
              </a:xfrm>
            </p:grpSpPr>
            <p:cxnSp>
              <p:nvCxnSpPr>
                <p:cNvPr id="18" name="Conector recto 1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9" name="Conector recto 1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391376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14" name="Rectangle 13">
            <a:extLst>
              <a:ext uri="{FF2B5EF4-FFF2-40B4-BE49-F238E27FC236}">
                <a16:creationId xmlns:a16="http://schemas.microsoft.com/office/drawing/2014/main" id="{5D25774B-025B-4D9C-912E-5A1EE97B4D3E}"/>
              </a:ext>
            </a:extLst>
          </p:cNvPr>
          <p:cNvSpPr/>
          <p:nvPr/>
        </p:nvSpPr>
        <p:spPr>
          <a:xfrm>
            <a:off x="2113203" y="665040"/>
            <a:ext cx="5509366" cy="746399"/>
          </a:xfrm>
          <a:prstGeom prst="rect">
            <a:avLst/>
          </a:prstGeom>
        </p:spPr>
        <p:txBody>
          <a:bodyPr wrap="square" lIns="129580" tIns="64790" rIns="129580" bIns="64790">
            <a:spAutoFit/>
          </a:bodyPr>
          <a:lstStyle/>
          <a:p>
            <a:pPr algn="ctr"/>
            <a:r>
              <a:rPr lang="en-CA" sz="4000" b="1" dirty="0" err="1">
                <a:solidFill>
                  <a:srgbClr val="202124"/>
                </a:solidFill>
                <a:latin typeface="Comic Sans MS" panose="030F0702030302020204" pitchFamily="66" charset="0"/>
              </a:rPr>
              <a:t>Resultados</a:t>
            </a:r>
            <a:endParaRPr lang="en-CA" b="1" dirty="0">
              <a:solidFill>
                <a:srgbClr val="202124"/>
              </a:solidFill>
              <a:latin typeface="Comic Sans MS" panose="030F0702030302020204" pitchFamily="66" charset="0"/>
            </a:endParaRPr>
          </a:p>
        </p:txBody>
      </p:sp>
      <p:sp>
        <p:nvSpPr>
          <p:cNvPr id="2" name="1 CuadroTexto"/>
          <p:cNvSpPr txBox="1"/>
          <p:nvPr/>
        </p:nvSpPr>
        <p:spPr>
          <a:xfrm>
            <a:off x="855627" y="1489654"/>
            <a:ext cx="8013505" cy="7417415"/>
          </a:xfrm>
          <a:prstGeom prst="rect">
            <a:avLst/>
          </a:prstGeom>
          <a:noFill/>
        </p:spPr>
        <p:txBody>
          <a:bodyPr wrap="square" rtlCol="0">
            <a:spAutoFit/>
          </a:bodyPr>
          <a:lstStyle/>
          <a:p>
            <a:pPr indent="144145" algn="just">
              <a:tabLst>
                <a:tab pos="215900" algn="l"/>
                <a:tab pos="431800" algn="l"/>
              </a:tabLst>
            </a:pPr>
            <a:r>
              <a:rPr lang="es-ES" sz="1800" dirty="0">
                <a:effectLst/>
                <a:latin typeface="Comic Sans MS" panose="030F0702030302020204" pitchFamily="66" charset="0"/>
                <a:ea typeface="Batang" panose="02030600000101010101" pitchFamily="18" charset="-127"/>
              </a:rPr>
              <a:t>Se apreció que con relación a la edad, los casos más afectados resultaron los mayores de 60 años, con un total de 13 pacientes (50,0 %).</a:t>
            </a:r>
            <a:endParaRPr lang="es-CU" sz="1800" dirty="0">
              <a:effectLst/>
              <a:latin typeface="Comic Sans MS" panose="030F0702030302020204" pitchFamily="66" charset="0"/>
              <a:ea typeface="Batang" panose="02030600000101010101" pitchFamily="18" charset="-127"/>
            </a:endParaRPr>
          </a:p>
          <a:p>
            <a:pPr algn="just"/>
            <a:r>
              <a:rPr lang="es-ES" sz="1800" dirty="0">
                <a:effectLst/>
                <a:latin typeface="Comic Sans MS" panose="030F0702030302020204" pitchFamily="66" charset="0"/>
                <a:ea typeface="Batang" panose="02030600000101010101" pitchFamily="18" charset="-127"/>
              </a:rPr>
              <a:t>  Con relación al sexo, la incidencia fue mayor en el sexo masculino con un total de 15 pacientes para un 57,69 % .</a:t>
            </a:r>
            <a:endParaRPr lang="es-CU" sz="1800" dirty="0">
              <a:effectLst/>
              <a:latin typeface="Comic Sans MS" panose="030F0702030302020204" pitchFamily="66" charset="0"/>
              <a:ea typeface="Batang" panose="02030600000101010101" pitchFamily="18" charset="-127"/>
            </a:endParaRPr>
          </a:p>
          <a:p>
            <a:pPr algn="just"/>
            <a:r>
              <a:rPr lang="es-ES" sz="1800" dirty="0">
                <a:latin typeface="Comic Sans MS" panose="030F0702030302020204" pitchFamily="66" charset="0"/>
                <a:ea typeface="Batang" panose="02030600000101010101" pitchFamily="18" charset="-127"/>
              </a:rPr>
              <a:t>  En </a:t>
            </a:r>
            <a:r>
              <a:rPr lang="es-ES" sz="1800" dirty="0" err="1">
                <a:latin typeface="Comic Sans MS" panose="030F0702030302020204" pitchFamily="66" charset="0"/>
                <a:ea typeface="Batang" panose="02030600000101010101" pitchFamily="18" charset="-127"/>
              </a:rPr>
              <a:t>cunato</a:t>
            </a:r>
            <a:r>
              <a:rPr lang="es-ES" sz="1800" dirty="0">
                <a:latin typeface="Comic Sans MS" panose="030F0702030302020204" pitchFamily="66" charset="0"/>
                <a:ea typeface="Batang" panose="02030600000101010101" pitchFamily="18" charset="-127"/>
              </a:rPr>
              <a:t> a l</a:t>
            </a:r>
            <a:r>
              <a:rPr lang="es-ES" sz="1800" dirty="0">
                <a:effectLst/>
                <a:latin typeface="Comic Sans MS" panose="030F0702030302020204" pitchFamily="66" charset="0"/>
                <a:ea typeface="Batang" panose="02030600000101010101" pitchFamily="18" charset="-127"/>
              </a:rPr>
              <a:t>a distribución de los pacientes según tipos histopatológicos resultaron más frecuentes los subtipos agresivos de la enfermedad: el LNH DCGB con un total de 15 pacientes (57,69 %) y el Burkitt con 4 casos (15,38 %).</a:t>
            </a:r>
            <a:endParaRPr lang="es-CU" sz="1800" dirty="0">
              <a:effectLst/>
              <a:latin typeface="Comic Sans MS" panose="030F0702030302020204" pitchFamily="66" charset="0"/>
              <a:ea typeface="Batang" panose="02030600000101010101" pitchFamily="18" charset="-127"/>
            </a:endParaRPr>
          </a:p>
          <a:p>
            <a:pPr algn="just"/>
            <a:r>
              <a:rPr lang="es-ES" sz="1800" dirty="0">
                <a:effectLst/>
                <a:latin typeface="Comic Sans MS" panose="030F0702030302020204" pitchFamily="66" charset="0"/>
                <a:ea typeface="Batang" panose="02030600000101010101" pitchFamily="18" charset="-127"/>
              </a:rPr>
              <a:t>De los 14 casos con infiltración primaria del SNC, la localización más frecuente fue la </a:t>
            </a:r>
            <a:r>
              <a:rPr lang="es-ES" sz="1800" dirty="0" err="1">
                <a:effectLst/>
                <a:latin typeface="Comic Sans MS" panose="030F0702030302020204" pitchFamily="66" charset="0"/>
                <a:ea typeface="Batang" panose="02030600000101010101" pitchFamily="18" charset="-127"/>
              </a:rPr>
              <a:t>leptomeníngea</a:t>
            </a:r>
            <a:r>
              <a:rPr lang="es-ES" sz="1800" dirty="0">
                <a:effectLst/>
                <a:latin typeface="Comic Sans MS" panose="030F0702030302020204" pitchFamily="66" charset="0"/>
                <a:ea typeface="Batang" panose="02030600000101010101" pitchFamily="18" charset="-127"/>
              </a:rPr>
              <a:t> con 8 casos (57,15 %), seguido de la infiltración cerebral con 5 casos (35,71 %). Con respecto a la infiltración secundaria la localización cerebral fue la más frecuente con 7 casos para un 26,92 % seguido de la afectación de pares craneales con 5 casos (19,23 %).</a:t>
            </a:r>
            <a:endParaRPr lang="es-CU" sz="1800" dirty="0">
              <a:effectLst/>
              <a:latin typeface="Comic Sans MS" panose="030F0702030302020204" pitchFamily="66" charset="0"/>
              <a:ea typeface="Batang" panose="02030600000101010101" pitchFamily="18" charset="-127"/>
            </a:endParaRPr>
          </a:p>
          <a:p>
            <a:pPr algn="just"/>
            <a:r>
              <a:rPr lang="es-ES" sz="1800" dirty="0">
                <a:latin typeface="Comic Sans MS" panose="030F0702030302020204" pitchFamily="66" charset="0"/>
                <a:ea typeface="Batang" panose="02030600000101010101" pitchFamily="18" charset="-127"/>
              </a:rPr>
              <a:t> De acuerdo al</a:t>
            </a:r>
            <a:r>
              <a:rPr lang="es-ES" sz="1800" dirty="0">
                <a:effectLst/>
                <a:latin typeface="Comic Sans MS" panose="030F0702030302020204" pitchFamily="66" charset="0"/>
                <a:ea typeface="Batang" panose="02030600000101010101" pitchFamily="18" charset="-127"/>
              </a:rPr>
              <a:t> estadio clínico según los criterios de Ann Arbor, se encontraron en estadio I, 9 casos (64,29 %), siendo el más frecuente entre los 14 pacientes con infiltración primaria y en la secundaria el mayor por ciento de pacientes se diagnosticaron en estadio IV, con 8 casos (66,67 %).</a:t>
            </a:r>
            <a:endParaRPr lang="es-CU" sz="1800" dirty="0">
              <a:effectLst/>
              <a:latin typeface="Comic Sans MS" panose="030F0702030302020204" pitchFamily="66" charset="0"/>
              <a:ea typeface="Batang" panose="02030600000101010101" pitchFamily="18" charset="-127"/>
            </a:endParaRPr>
          </a:p>
          <a:p>
            <a:pPr algn="just"/>
            <a:r>
              <a:rPr lang="es-ES" sz="1800" dirty="0">
                <a:effectLst/>
                <a:latin typeface="Comic Sans MS" panose="030F0702030302020204" pitchFamily="66" charset="0"/>
                <a:ea typeface="Batang" panose="02030600000101010101" pitchFamily="18" charset="-127"/>
              </a:rPr>
              <a:t>En cuanto a los casos con síntomas B, predominaron los pacientes sin ellos (61,5 %). De los que presentaron estos síntomas, resultaron más frecuentes aquellos con afectación secundaria, con 7 casos (58,33 %).</a:t>
            </a:r>
            <a:endParaRPr lang="es-CU" sz="1800" dirty="0">
              <a:effectLst/>
              <a:latin typeface="Comic Sans MS" panose="030F0702030302020204" pitchFamily="66" charset="0"/>
              <a:ea typeface="Batang" panose="02030600000101010101" pitchFamily="18" charset="-127"/>
            </a:endParaRPr>
          </a:p>
          <a:p>
            <a:pPr algn="just"/>
            <a:r>
              <a:rPr lang="es-ES" sz="1800" dirty="0">
                <a:latin typeface="Comic Sans MS" panose="030F0702030302020204" pitchFamily="66" charset="0"/>
                <a:ea typeface="Batang" panose="02030600000101010101" pitchFamily="18" charset="-127"/>
              </a:rPr>
              <a:t>Se apreció</a:t>
            </a:r>
            <a:r>
              <a:rPr lang="es-ES" sz="1800" dirty="0">
                <a:effectLst/>
                <a:latin typeface="Comic Sans MS" panose="030F0702030302020204" pitchFamily="66" charset="0"/>
                <a:ea typeface="Batang" panose="02030600000101010101" pitchFamily="18" charset="-127"/>
              </a:rPr>
              <a:t> que mientras aumentó el período de observación, la probabilidad de SG disminuyó, siendo del 73 % y 23,5 % a los 2 y 5 años respectivamente.</a:t>
            </a:r>
            <a:endParaRPr lang="es-CU" sz="1800" dirty="0">
              <a:effectLst/>
              <a:latin typeface="Comic Sans MS" panose="030F0702030302020204" pitchFamily="66" charset="0"/>
              <a:ea typeface="Batang" panose="02030600000101010101" pitchFamily="18" charset="-127"/>
            </a:endParaRPr>
          </a:p>
          <a:p>
            <a:pPr algn="ctr"/>
            <a:endParaRPr lang="es-ES" b="1" dirty="0"/>
          </a:p>
        </p:txBody>
      </p:sp>
      <p:grpSp>
        <p:nvGrpSpPr>
          <p:cNvPr id="6" name="Grupo 5"/>
          <p:cNvGrpSpPr/>
          <p:nvPr/>
        </p:nvGrpSpPr>
        <p:grpSpPr>
          <a:xfrm>
            <a:off x="-235134" y="-157926"/>
            <a:ext cx="10033597" cy="13142089"/>
            <a:chOff x="-235134" y="-157926"/>
            <a:chExt cx="10033597" cy="13142089"/>
          </a:xfrm>
        </p:grpSpPr>
        <p:pic>
          <p:nvPicPr>
            <p:cNvPr id="8"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9" name="Grupo 8"/>
            <p:cNvGrpSpPr/>
            <p:nvPr/>
          </p:nvGrpSpPr>
          <p:grpSpPr>
            <a:xfrm>
              <a:off x="232658" y="12491837"/>
              <a:ext cx="9250115" cy="492326"/>
              <a:chOff x="232658" y="12491837"/>
              <a:chExt cx="9250115" cy="492326"/>
            </a:xfrm>
          </p:grpSpPr>
          <p:grpSp>
            <p:nvGrpSpPr>
              <p:cNvPr id="38" name="Grupo 37"/>
              <p:cNvGrpSpPr/>
              <p:nvPr/>
            </p:nvGrpSpPr>
            <p:grpSpPr>
              <a:xfrm>
                <a:off x="232658" y="12491837"/>
                <a:ext cx="6473510" cy="45719"/>
                <a:chOff x="658810" y="1567543"/>
                <a:chExt cx="5729295" cy="0"/>
              </a:xfrm>
            </p:grpSpPr>
            <p:cxnSp>
              <p:nvCxnSpPr>
                <p:cNvPr id="43" name="Conector recto 4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4" name="Conector recto 4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5" name="Conector recto 4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9" name="Grupo 38"/>
              <p:cNvGrpSpPr/>
              <p:nvPr/>
            </p:nvGrpSpPr>
            <p:grpSpPr>
              <a:xfrm flipH="1">
                <a:off x="233635" y="12693995"/>
                <a:ext cx="9249138" cy="290168"/>
                <a:chOff x="658810" y="1567543"/>
                <a:chExt cx="5729295" cy="0"/>
              </a:xfrm>
            </p:grpSpPr>
            <p:cxnSp>
              <p:nvCxnSpPr>
                <p:cNvPr id="40" name="Conector recto 3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41" name="Conector recto 4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42" name="Conector recto 4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0" name="Grupo 9"/>
            <p:cNvGrpSpPr/>
            <p:nvPr/>
          </p:nvGrpSpPr>
          <p:grpSpPr>
            <a:xfrm rot="5400000">
              <a:off x="-5475473" y="6351657"/>
              <a:ext cx="11139487" cy="658810"/>
              <a:chOff x="232658" y="12491837"/>
              <a:chExt cx="9250115" cy="492326"/>
            </a:xfrm>
          </p:grpSpPr>
          <p:grpSp>
            <p:nvGrpSpPr>
              <p:cNvPr id="30" name="Grupo 29"/>
              <p:cNvGrpSpPr/>
              <p:nvPr/>
            </p:nvGrpSpPr>
            <p:grpSpPr>
              <a:xfrm>
                <a:off x="232658" y="12491837"/>
                <a:ext cx="6473510" cy="45719"/>
                <a:chOff x="658810" y="1567543"/>
                <a:chExt cx="5729295" cy="0"/>
              </a:xfrm>
            </p:grpSpPr>
            <p:cxnSp>
              <p:nvCxnSpPr>
                <p:cNvPr id="35" name="Conector recto 3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6" name="Conector recto 3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7" name="Conector recto 3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31" name="Grupo 30"/>
              <p:cNvGrpSpPr/>
              <p:nvPr/>
            </p:nvGrpSpPr>
            <p:grpSpPr>
              <a:xfrm flipH="1">
                <a:off x="233635" y="12693995"/>
                <a:ext cx="9249138" cy="290168"/>
                <a:chOff x="658810" y="1567543"/>
                <a:chExt cx="5729295" cy="0"/>
              </a:xfrm>
            </p:grpSpPr>
            <p:cxnSp>
              <p:nvCxnSpPr>
                <p:cNvPr id="32" name="Conector recto 3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33" name="Conector recto 3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34" name="Conector recto 3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1" name="Grupo 10"/>
            <p:cNvGrpSpPr/>
            <p:nvPr/>
          </p:nvGrpSpPr>
          <p:grpSpPr>
            <a:xfrm rot="5400000" flipH="1" flipV="1">
              <a:off x="4058247" y="5983715"/>
              <a:ext cx="10821621" cy="658810"/>
              <a:chOff x="232658" y="12491837"/>
              <a:chExt cx="9250115" cy="492326"/>
            </a:xfrm>
          </p:grpSpPr>
          <p:grpSp>
            <p:nvGrpSpPr>
              <p:cNvPr id="22" name="Grupo 21"/>
              <p:cNvGrpSpPr/>
              <p:nvPr/>
            </p:nvGrpSpPr>
            <p:grpSpPr>
              <a:xfrm>
                <a:off x="232658" y="12491837"/>
                <a:ext cx="6473510" cy="45719"/>
                <a:chOff x="658810" y="1567543"/>
                <a:chExt cx="5729295" cy="0"/>
              </a:xfrm>
            </p:grpSpPr>
            <p:cxnSp>
              <p:nvCxnSpPr>
                <p:cNvPr id="27" name="Conector recto 2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8" name="Conector recto 2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9" name="Conector recto 2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23" name="Grupo 22"/>
              <p:cNvGrpSpPr/>
              <p:nvPr/>
            </p:nvGrpSpPr>
            <p:grpSpPr>
              <a:xfrm flipH="1">
                <a:off x="233635" y="12693995"/>
                <a:ext cx="9249138" cy="290168"/>
                <a:chOff x="658810" y="1567543"/>
                <a:chExt cx="5729295" cy="0"/>
              </a:xfrm>
            </p:grpSpPr>
            <p:cxnSp>
              <p:nvCxnSpPr>
                <p:cNvPr id="24" name="Conector recto 2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5" name="Conector recto 2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6" name="Conector recto 2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12" name="Grupo 11"/>
            <p:cNvGrpSpPr/>
            <p:nvPr/>
          </p:nvGrpSpPr>
          <p:grpSpPr>
            <a:xfrm rot="10800000">
              <a:off x="1489163" y="-157926"/>
              <a:ext cx="6844940" cy="630135"/>
              <a:chOff x="232658" y="12491837"/>
              <a:chExt cx="9250115" cy="492326"/>
            </a:xfrm>
          </p:grpSpPr>
          <p:grpSp>
            <p:nvGrpSpPr>
              <p:cNvPr id="13" name="Grupo 12"/>
              <p:cNvGrpSpPr/>
              <p:nvPr/>
            </p:nvGrpSpPr>
            <p:grpSpPr>
              <a:xfrm>
                <a:off x="232658" y="12491837"/>
                <a:ext cx="6473510" cy="45719"/>
                <a:chOff x="658810" y="1567543"/>
                <a:chExt cx="5729295" cy="0"/>
              </a:xfrm>
            </p:grpSpPr>
            <p:cxnSp>
              <p:nvCxnSpPr>
                <p:cNvPr id="19" name="Conector recto 18"/>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20" name="Conector recto 19"/>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15" name="Grupo 14"/>
              <p:cNvGrpSpPr/>
              <p:nvPr/>
            </p:nvGrpSpPr>
            <p:grpSpPr>
              <a:xfrm flipH="1">
                <a:off x="233635" y="12693995"/>
                <a:ext cx="9249138" cy="290168"/>
                <a:chOff x="658810" y="1567543"/>
                <a:chExt cx="5729295" cy="0"/>
              </a:xfrm>
            </p:grpSpPr>
            <p:cxnSp>
              <p:nvCxnSpPr>
                <p:cNvPr id="16" name="Conector recto 15"/>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17" name="Conector recto 16"/>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18" name="Conector recto 17"/>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
        <p:nvSpPr>
          <p:cNvPr id="3" name="Rectangle 2">
            <a:extLst>
              <a:ext uri="{FF2B5EF4-FFF2-40B4-BE49-F238E27FC236}">
                <a16:creationId xmlns:a16="http://schemas.microsoft.com/office/drawing/2014/main" id="{132B51D3-415E-426B-D5FB-8E063B0A6C1A}"/>
              </a:ext>
            </a:extLst>
          </p:cNvPr>
          <p:cNvSpPr>
            <a:spLocks noChangeArrowheads="1"/>
          </p:cNvSpPr>
          <p:nvPr/>
        </p:nvSpPr>
        <p:spPr bwMode="auto">
          <a:xfrm>
            <a:off x="2478880" y="8680464"/>
            <a:ext cx="96932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U"/>
          </a:p>
        </p:txBody>
      </p:sp>
      <p:pic>
        <p:nvPicPr>
          <p:cNvPr id="1025" name="Picture 1">
            <a:extLst>
              <a:ext uri="{FF2B5EF4-FFF2-40B4-BE49-F238E27FC236}">
                <a16:creationId xmlns:a16="http://schemas.microsoft.com/office/drawing/2014/main" id="{7D63DB9D-924B-9FE4-2A42-31FF4E9C45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29866" y="8538036"/>
            <a:ext cx="4735513" cy="3586163"/>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6CE2F55-697E-D8C5-F8B4-620B77099959}"/>
              </a:ext>
            </a:extLst>
          </p:cNvPr>
          <p:cNvSpPr txBox="1"/>
          <p:nvPr/>
        </p:nvSpPr>
        <p:spPr>
          <a:xfrm>
            <a:off x="2847272" y="12063331"/>
            <a:ext cx="4586599" cy="400110"/>
          </a:xfrm>
          <a:prstGeom prst="rect">
            <a:avLst/>
          </a:prstGeom>
          <a:noFill/>
        </p:spPr>
        <p:txBody>
          <a:bodyPr wrap="square" rtlCol="0">
            <a:spAutoFit/>
          </a:bodyPr>
          <a:lstStyle/>
          <a:p>
            <a:r>
              <a:rPr lang="es-ES" sz="2000" dirty="0">
                <a:latin typeface="Comic Sans MS" panose="030F0702030302020204" pitchFamily="66" charset="0"/>
              </a:rPr>
              <a:t>Sobrevida global de la cohorte </a:t>
            </a:r>
            <a:endParaRPr lang="es-CU" sz="2000" dirty="0">
              <a:latin typeface="Comic Sans MS" panose="030F0702030302020204" pitchFamily="66" charset="0"/>
            </a:endParaRPr>
          </a:p>
        </p:txBody>
      </p:sp>
    </p:spTree>
    <p:extLst>
      <p:ext uri="{BB962C8B-B14F-4D97-AF65-F5344CB8AC3E}">
        <p14:creationId xmlns:p14="http://schemas.microsoft.com/office/powerpoint/2010/main" val="29406289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3699426" y="64459"/>
            <a:ext cx="261755" cy="5309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29580" tIns="64790" rIns="129580" bIns="64790" numCol="1" anchor="ctr" anchorCtr="0" compatLnSpc="1">
            <a:prstTxWarp prst="textNoShape">
              <a:avLst/>
            </a:prstTxWarp>
            <a:spAutoFit/>
          </a:bodyPr>
          <a:lstStyle/>
          <a:p>
            <a:endParaRPr lang="nl-BE"/>
          </a:p>
        </p:txBody>
      </p:sp>
      <p:sp>
        <p:nvSpPr>
          <p:cNvPr id="14" name="Rectangle 13">
            <a:extLst>
              <a:ext uri="{FF2B5EF4-FFF2-40B4-BE49-F238E27FC236}">
                <a16:creationId xmlns:a16="http://schemas.microsoft.com/office/drawing/2014/main" id="{5D25774B-025B-4D9C-912E-5A1EE97B4D3E}"/>
              </a:ext>
            </a:extLst>
          </p:cNvPr>
          <p:cNvSpPr/>
          <p:nvPr/>
        </p:nvSpPr>
        <p:spPr>
          <a:xfrm>
            <a:off x="1285817" y="1879325"/>
            <a:ext cx="7047563" cy="6655709"/>
          </a:xfrm>
          <a:prstGeom prst="rect">
            <a:avLst/>
          </a:prstGeom>
        </p:spPr>
        <p:txBody>
          <a:bodyPr wrap="square" lIns="129580" tIns="64790" rIns="129580" bIns="64790">
            <a:spAutoFit/>
          </a:bodyPr>
          <a:lstStyle/>
          <a:p>
            <a:pPr algn="ctr"/>
            <a:r>
              <a:rPr lang="en-CA" sz="4000" b="1" dirty="0" err="1">
                <a:solidFill>
                  <a:srgbClr val="202124"/>
                </a:solidFill>
                <a:latin typeface="Comic Sans MS" panose="030F0702030302020204" pitchFamily="66" charset="0"/>
              </a:rPr>
              <a:t>Conclusiones</a:t>
            </a:r>
            <a:endParaRPr lang="en-CA" sz="4000" b="1" dirty="0">
              <a:solidFill>
                <a:srgbClr val="202124"/>
              </a:solidFill>
              <a:latin typeface="Comic Sans MS" panose="030F0702030302020204" pitchFamily="66" charset="0"/>
            </a:endParaRPr>
          </a:p>
          <a:p>
            <a:pPr algn="ctr"/>
            <a:endParaRPr lang="en-CA" sz="4000" b="1" dirty="0">
              <a:solidFill>
                <a:srgbClr val="202124"/>
              </a:solidFill>
              <a:latin typeface="Comic Sans MS" panose="030F0702030302020204" pitchFamily="66" charset="0"/>
            </a:endParaRPr>
          </a:p>
          <a:p>
            <a:pPr algn="ctr"/>
            <a:endParaRPr lang="en-CA" sz="4000" b="1" dirty="0">
              <a:solidFill>
                <a:srgbClr val="202124"/>
              </a:solidFill>
              <a:latin typeface="Comic Sans MS" panose="030F0702030302020204" pitchFamily="66" charset="0"/>
            </a:endParaRPr>
          </a:p>
          <a:p>
            <a:pPr indent="144145" algn="just">
              <a:tabLst>
                <a:tab pos="215900" algn="l"/>
                <a:tab pos="431800" algn="l"/>
              </a:tabLst>
            </a:pPr>
            <a:r>
              <a:rPr lang="es-ES" sz="2400" dirty="0">
                <a:effectLst/>
                <a:latin typeface="Comic Sans MS" panose="030F0702030302020204" pitchFamily="66" charset="0"/>
                <a:ea typeface="Batang" panose="02030600000101010101" pitchFamily="18" charset="-127"/>
              </a:rPr>
              <a:t>-Las características clínicas de la presente serie coinciden con lo reportado en la literatura internacional. </a:t>
            </a:r>
          </a:p>
          <a:p>
            <a:pPr indent="144145" algn="just">
              <a:tabLst>
                <a:tab pos="215900" algn="l"/>
                <a:tab pos="431800" algn="l"/>
              </a:tabLst>
            </a:pPr>
            <a:endParaRPr lang="es-CU" sz="2400" dirty="0">
              <a:effectLst/>
              <a:latin typeface="Comic Sans MS" panose="030F0702030302020204" pitchFamily="66" charset="0"/>
              <a:ea typeface="Batang" panose="02030600000101010101" pitchFamily="18" charset="-127"/>
            </a:endParaRPr>
          </a:p>
          <a:p>
            <a:pPr indent="144145" algn="just">
              <a:tabLst>
                <a:tab pos="215900" algn="l"/>
                <a:tab pos="431800" algn="l"/>
              </a:tabLst>
            </a:pPr>
            <a:r>
              <a:rPr lang="es-ES" sz="2400" dirty="0">
                <a:effectLst/>
                <a:latin typeface="Comic Sans MS" panose="030F0702030302020204" pitchFamily="66" charset="0"/>
                <a:ea typeface="Batang" panose="02030600000101010101" pitchFamily="18" charset="-127"/>
              </a:rPr>
              <a:t>-Se corrobora la baja sobrevida global como rasgo distintivo en este tipo de enfermedad.</a:t>
            </a:r>
          </a:p>
          <a:p>
            <a:pPr indent="144145" algn="just">
              <a:tabLst>
                <a:tab pos="215900" algn="l"/>
                <a:tab pos="431800" algn="l"/>
              </a:tabLst>
            </a:pPr>
            <a:endParaRPr lang="es-CU" sz="2400" dirty="0">
              <a:effectLst/>
              <a:latin typeface="Comic Sans MS" panose="030F0702030302020204" pitchFamily="66" charset="0"/>
              <a:ea typeface="Batang" panose="02030600000101010101" pitchFamily="18" charset="-127"/>
            </a:endParaRPr>
          </a:p>
          <a:p>
            <a:pPr indent="144145" algn="just">
              <a:tabLst>
                <a:tab pos="215900" algn="l"/>
                <a:tab pos="431800" algn="l"/>
              </a:tabLst>
            </a:pPr>
            <a:r>
              <a:rPr lang="es-ES" sz="2400" dirty="0">
                <a:effectLst/>
                <a:latin typeface="Comic Sans MS" panose="030F0702030302020204" pitchFamily="66" charset="0"/>
                <a:ea typeface="Batang" panose="02030600000101010101" pitchFamily="18" charset="-127"/>
              </a:rPr>
              <a:t>-P</a:t>
            </a:r>
            <a:r>
              <a:rPr lang="es-CU" sz="2400" dirty="0" err="1">
                <a:effectLst/>
                <a:latin typeface="Comic Sans MS" panose="030F0702030302020204" pitchFamily="66" charset="0"/>
                <a:ea typeface="Batang" panose="02030600000101010101" pitchFamily="18" charset="-127"/>
              </a:rPr>
              <a:t>or</a:t>
            </a:r>
            <a:r>
              <a:rPr lang="es-CU" sz="2400" dirty="0">
                <a:effectLst/>
                <a:latin typeface="Comic Sans MS" panose="030F0702030302020204" pitchFamily="66" charset="0"/>
                <a:ea typeface="Batang" panose="02030600000101010101" pitchFamily="18" charset="-127"/>
              </a:rPr>
              <a:t> lo desalentador que continúa siendo su pronóstico en la actualidad, es necesario</a:t>
            </a:r>
            <a:r>
              <a:rPr lang="es-ES" sz="2400" dirty="0">
                <a:effectLst/>
                <a:latin typeface="Comic Sans MS" panose="030F0702030302020204" pitchFamily="66" charset="0"/>
                <a:ea typeface="Batang" panose="02030600000101010101" pitchFamily="18" charset="-127"/>
              </a:rPr>
              <a:t> potenciar la estrategia terapéutica a desarrollar en el futuro en esta afección.</a:t>
            </a:r>
            <a:endParaRPr lang="es-CU" sz="2400" dirty="0">
              <a:effectLst/>
              <a:latin typeface="Comic Sans MS" panose="030F0702030302020204" pitchFamily="66" charset="0"/>
              <a:ea typeface="Batang" panose="02030600000101010101" pitchFamily="18" charset="-127"/>
            </a:endParaRPr>
          </a:p>
          <a:p>
            <a:pPr algn="ctr"/>
            <a:r>
              <a:rPr lang="en-CA" sz="4000" b="1" dirty="0">
                <a:solidFill>
                  <a:srgbClr val="202124"/>
                </a:solidFill>
                <a:latin typeface="Comic Sans MS" panose="030F0702030302020204" pitchFamily="66" charset="0"/>
              </a:rPr>
              <a:t> </a:t>
            </a:r>
          </a:p>
        </p:txBody>
      </p:sp>
      <p:grpSp>
        <p:nvGrpSpPr>
          <p:cNvPr id="46" name="Grupo 45"/>
          <p:cNvGrpSpPr/>
          <p:nvPr/>
        </p:nvGrpSpPr>
        <p:grpSpPr>
          <a:xfrm>
            <a:off x="-235134" y="-131800"/>
            <a:ext cx="10033597" cy="13142089"/>
            <a:chOff x="-235134" y="-157926"/>
            <a:chExt cx="10033597" cy="13142089"/>
          </a:xfrm>
        </p:grpSpPr>
        <p:pic>
          <p:nvPicPr>
            <p:cNvPr id="47" name="Picture 2" descr="H:\HEMATOLOGIA 2023\PARA PROMO\Logo HMT 2023.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666" y="313111"/>
              <a:ext cx="2568575" cy="739775"/>
            </a:xfrm>
            <a:prstGeom prst="rect">
              <a:avLst/>
            </a:prstGeom>
            <a:noFill/>
            <a:extLst>
              <a:ext uri="{909E8E84-426E-40DD-AFC4-6F175D3DCCD1}">
                <a14:hiddenFill xmlns:a14="http://schemas.microsoft.com/office/drawing/2010/main">
                  <a:solidFill>
                    <a:srgbClr val="FFFFFF"/>
                  </a:solidFill>
                </a14:hiddenFill>
              </a:ext>
            </a:extLst>
          </p:spPr>
        </p:pic>
        <p:grpSp>
          <p:nvGrpSpPr>
            <p:cNvPr id="48" name="Grupo 47"/>
            <p:cNvGrpSpPr/>
            <p:nvPr/>
          </p:nvGrpSpPr>
          <p:grpSpPr>
            <a:xfrm>
              <a:off x="232658" y="12491837"/>
              <a:ext cx="9250115" cy="492326"/>
              <a:chOff x="232658" y="12491837"/>
              <a:chExt cx="9250115" cy="492326"/>
            </a:xfrm>
          </p:grpSpPr>
          <p:grpSp>
            <p:nvGrpSpPr>
              <p:cNvPr id="76" name="Grupo 75"/>
              <p:cNvGrpSpPr/>
              <p:nvPr/>
            </p:nvGrpSpPr>
            <p:grpSpPr>
              <a:xfrm>
                <a:off x="232658" y="12491837"/>
                <a:ext cx="6473510" cy="45719"/>
                <a:chOff x="658810" y="1567543"/>
                <a:chExt cx="5729295" cy="0"/>
              </a:xfrm>
            </p:grpSpPr>
            <p:cxnSp>
              <p:nvCxnSpPr>
                <p:cNvPr id="81" name="Conector recto 80"/>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82" name="Conector recto 81"/>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3" name="Conector recto 82"/>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77" name="Grupo 76"/>
              <p:cNvGrpSpPr/>
              <p:nvPr/>
            </p:nvGrpSpPr>
            <p:grpSpPr>
              <a:xfrm flipH="1">
                <a:off x="233635" y="12693995"/>
                <a:ext cx="9249138" cy="290168"/>
                <a:chOff x="658810" y="1567543"/>
                <a:chExt cx="5729295" cy="0"/>
              </a:xfrm>
            </p:grpSpPr>
            <p:cxnSp>
              <p:nvCxnSpPr>
                <p:cNvPr id="78" name="Conector recto 77"/>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9" name="Conector recto 78"/>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80" name="Conector recto 79"/>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49" name="Grupo 48"/>
            <p:cNvGrpSpPr/>
            <p:nvPr/>
          </p:nvGrpSpPr>
          <p:grpSpPr>
            <a:xfrm rot="5400000">
              <a:off x="-5475473" y="6351657"/>
              <a:ext cx="11139487" cy="658810"/>
              <a:chOff x="232658" y="12491837"/>
              <a:chExt cx="9250115" cy="492326"/>
            </a:xfrm>
          </p:grpSpPr>
          <p:grpSp>
            <p:nvGrpSpPr>
              <p:cNvPr id="68" name="Grupo 67"/>
              <p:cNvGrpSpPr/>
              <p:nvPr/>
            </p:nvGrpSpPr>
            <p:grpSpPr>
              <a:xfrm>
                <a:off x="232658" y="12491837"/>
                <a:ext cx="6473510" cy="45719"/>
                <a:chOff x="658810" y="1567543"/>
                <a:chExt cx="5729295" cy="0"/>
              </a:xfrm>
            </p:grpSpPr>
            <p:cxnSp>
              <p:nvCxnSpPr>
                <p:cNvPr id="73" name="Conector recto 72"/>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4" name="Conector recto 73"/>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5" name="Conector recto 74"/>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9" name="Grupo 68"/>
              <p:cNvGrpSpPr/>
              <p:nvPr/>
            </p:nvGrpSpPr>
            <p:grpSpPr>
              <a:xfrm flipH="1">
                <a:off x="233635" y="12693995"/>
                <a:ext cx="9249138" cy="290168"/>
                <a:chOff x="658810" y="1567543"/>
                <a:chExt cx="5729295" cy="0"/>
              </a:xfrm>
            </p:grpSpPr>
            <p:cxnSp>
              <p:nvCxnSpPr>
                <p:cNvPr id="70" name="Conector recto 69"/>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71" name="Conector recto 70"/>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72" name="Conector recto 71"/>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0" name="Grupo 49"/>
            <p:cNvGrpSpPr/>
            <p:nvPr/>
          </p:nvGrpSpPr>
          <p:grpSpPr>
            <a:xfrm rot="5400000" flipH="1" flipV="1">
              <a:off x="4058247" y="5983715"/>
              <a:ext cx="10821621" cy="658810"/>
              <a:chOff x="232658" y="12491837"/>
              <a:chExt cx="9250115" cy="492326"/>
            </a:xfrm>
          </p:grpSpPr>
          <p:grpSp>
            <p:nvGrpSpPr>
              <p:cNvPr id="60" name="Grupo 59"/>
              <p:cNvGrpSpPr/>
              <p:nvPr/>
            </p:nvGrpSpPr>
            <p:grpSpPr>
              <a:xfrm>
                <a:off x="232658" y="12491837"/>
                <a:ext cx="6473510" cy="45719"/>
                <a:chOff x="658810" y="1567543"/>
                <a:chExt cx="5729295" cy="0"/>
              </a:xfrm>
            </p:grpSpPr>
            <p:cxnSp>
              <p:nvCxnSpPr>
                <p:cNvPr id="65" name="Conector recto 64"/>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6" name="Conector recto 65"/>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7" name="Conector recto 66"/>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61" name="Grupo 60"/>
              <p:cNvGrpSpPr/>
              <p:nvPr/>
            </p:nvGrpSpPr>
            <p:grpSpPr>
              <a:xfrm flipH="1">
                <a:off x="233635" y="12693995"/>
                <a:ext cx="9249138" cy="290168"/>
                <a:chOff x="658810" y="1567543"/>
                <a:chExt cx="5729295" cy="0"/>
              </a:xfrm>
            </p:grpSpPr>
            <p:cxnSp>
              <p:nvCxnSpPr>
                <p:cNvPr id="62" name="Conector recto 61"/>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63" name="Conector recto 62"/>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64" name="Conector recto 63"/>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nvGrpSpPr>
            <p:cNvPr id="51" name="Grupo 50"/>
            <p:cNvGrpSpPr/>
            <p:nvPr/>
          </p:nvGrpSpPr>
          <p:grpSpPr>
            <a:xfrm rot="10800000">
              <a:off x="1489163" y="-157926"/>
              <a:ext cx="6844940" cy="630135"/>
              <a:chOff x="232658" y="12491837"/>
              <a:chExt cx="9250115" cy="492326"/>
            </a:xfrm>
          </p:grpSpPr>
          <p:grpSp>
            <p:nvGrpSpPr>
              <p:cNvPr id="52" name="Grupo 51"/>
              <p:cNvGrpSpPr/>
              <p:nvPr/>
            </p:nvGrpSpPr>
            <p:grpSpPr>
              <a:xfrm>
                <a:off x="232658" y="12491837"/>
                <a:ext cx="6473510" cy="45719"/>
                <a:chOff x="658810" y="1567543"/>
                <a:chExt cx="5729295" cy="0"/>
              </a:xfrm>
            </p:grpSpPr>
            <p:cxnSp>
              <p:nvCxnSpPr>
                <p:cNvPr id="57" name="Conector recto 56"/>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8" name="Conector recto 57"/>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nvGrpSpPr>
              <p:cNvPr id="53" name="Grupo 52"/>
              <p:cNvGrpSpPr/>
              <p:nvPr/>
            </p:nvGrpSpPr>
            <p:grpSpPr>
              <a:xfrm flipH="1">
                <a:off x="233635" y="12693995"/>
                <a:ext cx="9249138" cy="290168"/>
                <a:chOff x="658810" y="1567543"/>
                <a:chExt cx="5729295" cy="0"/>
              </a:xfrm>
            </p:grpSpPr>
            <p:cxnSp>
              <p:nvCxnSpPr>
                <p:cNvPr id="54" name="Conector recto 53"/>
                <p:cNvCxnSpPr/>
                <p:nvPr/>
              </p:nvCxnSpPr>
              <p:spPr>
                <a:xfrm>
                  <a:off x="658810" y="1567543"/>
                  <a:ext cx="1909765" cy="0"/>
                </a:xfrm>
                <a:prstGeom prst="line">
                  <a:avLst/>
                </a:prstGeom>
                <a:ln w="76200">
                  <a:solidFill>
                    <a:srgbClr val="990000"/>
                  </a:solidFill>
                </a:ln>
              </p:spPr>
              <p:style>
                <a:lnRef idx="1">
                  <a:schemeClr val="accent1"/>
                </a:lnRef>
                <a:fillRef idx="0">
                  <a:schemeClr val="accent1"/>
                </a:fillRef>
                <a:effectRef idx="0">
                  <a:schemeClr val="accent1"/>
                </a:effectRef>
                <a:fontRef idx="minor">
                  <a:schemeClr val="tx1"/>
                </a:fontRef>
              </p:style>
            </p:cxnSp>
            <p:cxnSp>
              <p:nvCxnSpPr>
                <p:cNvPr id="55" name="Conector recto 54"/>
                <p:cNvCxnSpPr/>
                <p:nvPr/>
              </p:nvCxnSpPr>
              <p:spPr>
                <a:xfrm>
                  <a:off x="2568575" y="1567543"/>
                  <a:ext cx="1909765" cy="0"/>
                </a:xfrm>
                <a:prstGeom prst="line">
                  <a:avLst/>
                </a:prstGeom>
                <a:ln w="76200">
                  <a:solidFill>
                    <a:srgbClr val="FA1E1E"/>
                  </a:solidFill>
                </a:ln>
              </p:spPr>
              <p:style>
                <a:lnRef idx="1">
                  <a:schemeClr val="accent1"/>
                </a:lnRef>
                <a:fillRef idx="0">
                  <a:schemeClr val="accent1"/>
                </a:fillRef>
                <a:effectRef idx="0">
                  <a:schemeClr val="accent1"/>
                </a:effectRef>
                <a:fontRef idx="minor">
                  <a:schemeClr val="tx1"/>
                </a:fontRef>
              </p:style>
            </p:cxnSp>
            <p:cxnSp>
              <p:nvCxnSpPr>
                <p:cNvPr id="56" name="Conector recto 55"/>
                <p:cNvCxnSpPr/>
                <p:nvPr/>
              </p:nvCxnSpPr>
              <p:spPr>
                <a:xfrm>
                  <a:off x="4478340" y="1567543"/>
                  <a:ext cx="1909765" cy="0"/>
                </a:xfrm>
                <a:prstGeom prst="line">
                  <a:avLst/>
                </a:prstGeom>
                <a:ln w="76200">
                  <a:solidFill>
                    <a:srgbClr val="FF7C80"/>
                  </a:solidFill>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34209886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553</TotalTime>
  <Words>1031</Words>
  <Application>Microsoft Office PowerPoint</Application>
  <PresentationFormat>Personalizado</PresentationFormat>
  <Paragraphs>46</Paragraphs>
  <Slides>5</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5</vt:i4>
      </vt:variant>
    </vt:vector>
  </HeadingPairs>
  <TitlesOfParts>
    <vt:vector size="11" baseType="lpstr">
      <vt:lpstr>Arial</vt:lpstr>
      <vt:lpstr>Bookman Old Style</vt:lpstr>
      <vt:lpstr>Calibri</vt:lpstr>
      <vt:lpstr>Calibri Light</vt:lpstr>
      <vt:lpstr>Comic Sans MS</vt:lpstr>
      <vt:lpstr>Office Theme</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Rosana Pelayo Camacho</dc:creator>
  <cp:lastModifiedBy>Calixto</cp:lastModifiedBy>
  <cp:revision>60</cp:revision>
  <dcterms:created xsi:type="dcterms:W3CDTF">2022-04-24T22:39:17Z</dcterms:created>
  <dcterms:modified xsi:type="dcterms:W3CDTF">2023-05-12T19:42:43Z</dcterms:modified>
</cp:coreProperties>
</file>