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7" r:id="rId3"/>
    <p:sldId id="269" r:id="rId4"/>
    <p:sldId id="272" r:id="rId5"/>
    <p:sldId id="276" r:id="rId6"/>
    <p:sldId id="275" r:id="rId7"/>
  </p:sldIdLst>
  <p:sldSz cx="9693275" cy="12984163"/>
  <p:notesSz cx="6858000" cy="9144000"/>
  <p:defaultTextStyle>
    <a:defPPr>
      <a:defRPr lang="en-US"/>
    </a:defPPr>
    <a:lvl1pPr marL="0" algn="l" defTabSz="1295796" rtl="0" eaLnBrk="1" latinLnBrk="0" hangingPunct="1">
      <a:defRPr sz="2600" kern="1200">
        <a:solidFill>
          <a:schemeClr val="tx1"/>
        </a:solidFill>
        <a:latin typeface="+mn-lt"/>
        <a:ea typeface="+mn-ea"/>
        <a:cs typeface="+mn-cs"/>
      </a:defRPr>
    </a:lvl1pPr>
    <a:lvl2pPr marL="647898" algn="l" defTabSz="1295796" rtl="0" eaLnBrk="1" latinLnBrk="0" hangingPunct="1">
      <a:defRPr sz="2600" kern="1200">
        <a:solidFill>
          <a:schemeClr val="tx1"/>
        </a:solidFill>
        <a:latin typeface="+mn-lt"/>
        <a:ea typeface="+mn-ea"/>
        <a:cs typeface="+mn-cs"/>
      </a:defRPr>
    </a:lvl2pPr>
    <a:lvl3pPr marL="1295796" algn="l" defTabSz="1295796" rtl="0" eaLnBrk="1" latinLnBrk="0" hangingPunct="1">
      <a:defRPr sz="2600" kern="1200">
        <a:solidFill>
          <a:schemeClr val="tx1"/>
        </a:solidFill>
        <a:latin typeface="+mn-lt"/>
        <a:ea typeface="+mn-ea"/>
        <a:cs typeface="+mn-cs"/>
      </a:defRPr>
    </a:lvl3pPr>
    <a:lvl4pPr marL="1943694" algn="l" defTabSz="1295796" rtl="0" eaLnBrk="1" latinLnBrk="0" hangingPunct="1">
      <a:defRPr sz="2600" kern="1200">
        <a:solidFill>
          <a:schemeClr val="tx1"/>
        </a:solidFill>
        <a:latin typeface="+mn-lt"/>
        <a:ea typeface="+mn-ea"/>
        <a:cs typeface="+mn-cs"/>
      </a:defRPr>
    </a:lvl4pPr>
    <a:lvl5pPr marL="2591592" algn="l" defTabSz="1295796" rtl="0" eaLnBrk="1" latinLnBrk="0" hangingPunct="1">
      <a:defRPr sz="2600" kern="1200">
        <a:solidFill>
          <a:schemeClr val="tx1"/>
        </a:solidFill>
        <a:latin typeface="+mn-lt"/>
        <a:ea typeface="+mn-ea"/>
        <a:cs typeface="+mn-cs"/>
      </a:defRPr>
    </a:lvl5pPr>
    <a:lvl6pPr marL="3239491" algn="l" defTabSz="1295796" rtl="0" eaLnBrk="1" latinLnBrk="0" hangingPunct="1">
      <a:defRPr sz="2600" kern="1200">
        <a:solidFill>
          <a:schemeClr val="tx1"/>
        </a:solidFill>
        <a:latin typeface="+mn-lt"/>
        <a:ea typeface="+mn-ea"/>
        <a:cs typeface="+mn-cs"/>
      </a:defRPr>
    </a:lvl6pPr>
    <a:lvl7pPr marL="3887389" algn="l" defTabSz="1295796" rtl="0" eaLnBrk="1" latinLnBrk="0" hangingPunct="1">
      <a:defRPr sz="2600" kern="1200">
        <a:solidFill>
          <a:schemeClr val="tx1"/>
        </a:solidFill>
        <a:latin typeface="+mn-lt"/>
        <a:ea typeface="+mn-ea"/>
        <a:cs typeface="+mn-cs"/>
      </a:defRPr>
    </a:lvl7pPr>
    <a:lvl8pPr marL="4535287" algn="l" defTabSz="1295796" rtl="0" eaLnBrk="1" latinLnBrk="0" hangingPunct="1">
      <a:defRPr sz="2600" kern="1200">
        <a:solidFill>
          <a:schemeClr val="tx1"/>
        </a:solidFill>
        <a:latin typeface="+mn-lt"/>
        <a:ea typeface="+mn-ea"/>
        <a:cs typeface="+mn-cs"/>
      </a:defRPr>
    </a:lvl8pPr>
    <a:lvl9pPr marL="5183185" algn="l" defTabSz="1295796"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4074">
          <p15:clr>
            <a:srgbClr val="A4A3A4"/>
          </p15:clr>
        </p15:guide>
        <p15:guide id="4" pos="305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5050"/>
    <a:srgbClr val="FF3300"/>
    <a:srgbClr val="FA1E1E"/>
    <a:srgbClr val="FF0000"/>
    <a:srgbClr val="CC0000"/>
    <a:srgbClr val="990000"/>
    <a:srgbClr val="9E0000"/>
    <a:srgbClr val="008000"/>
    <a:srgbClr val="C82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12" autoAdjust="0"/>
    <p:restoredTop sz="94660" autoAdjust="0"/>
  </p:normalViewPr>
  <p:slideViewPr>
    <p:cSldViewPr snapToGrid="0">
      <p:cViewPr>
        <p:scale>
          <a:sx n="50" d="100"/>
          <a:sy n="50" d="100"/>
        </p:scale>
        <p:origin x="1692" y="-870"/>
      </p:cViewPr>
      <p:guideLst>
        <p:guide orient="horz" pos="2160"/>
        <p:guide pos="2880"/>
        <p:guide orient="horz" pos="4074"/>
        <p:guide pos="3053"/>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6996" y="2124956"/>
            <a:ext cx="8239284" cy="4520412"/>
          </a:xfrm>
        </p:spPr>
        <p:txBody>
          <a:bodyPr anchor="b"/>
          <a:lstStyle>
            <a:lvl1pPr algn="ctr">
              <a:defRPr sz="8500"/>
            </a:lvl1pPr>
          </a:lstStyle>
          <a:p>
            <a:r>
              <a:rPr lang="en-US"/>
              <a:t>Click to edit Master title style</a:t>
            </a:r>
            <a:endParaRPr lang="en-US" dirty="0"/>
          </a:p>
        </p:txBody>
      </p:sp>
      <p:sp>
        <p:nvSpPr>
          <p:cNvPr id="3" name="Subtitle 2"/>
          <p:cNvSpPr>
            <a:spLocks noGrp="1"/>
          </p:cNvSpPr>
          <p:nvPr>
            <p:ph type="subTitle" idx="1"/>
          </p:nvPr>
        </p:nvSpPr>
        <p:spPr>
          <a:xfrm>
            <a:off x="1211660" y="6819692"/>
            <a:ext cx="7269956" cy="3134833"/>
          </a:xfrm>
        </p:spPr>
        <p:txBody>
          <a:bodyPr/>
          <a:lstStyle>
            <a:lvl1pPr marL="0" indent="0" algn="ctr">
              <a:buNone/>
              <a:defRPr sz="3400"/>
            </a:lvl1pPr>
            <a:lvl2pPr marL="647898" indent="0" algn="ctr">
              <a:buNone/>
              <a:defRPr sz="2800"/>
            </a:lvl2pPr>
            <a:lvl3pPr marL="1295796" indent="0" algn="ctr">
              <a:buNone/>
              <a:defRPr sz="2600"/>
            </a:lvl3pPr>
            <a:lvl4pPr marL="1943694" indent="0" algn="ctr">
              <a:buNone/>
              <a:defRPr sz="2300"/>
            </a:lvl4pPr>
            <a:lvl5pPr marL="2591592" indent="0" algn="ctr">
              <a:buNone/>
              <a:defRPr sz="2300"/>
            </a:lvl5pPr>
            <a:lvl6pPr marL="3239491" indent="0" algn="ctr">
              <a:buNone/>
              <a:defRPr sz="2300"/>
            </a:lvl6pPr>
            <a:lvl7pPr marL="3887389" indent="0" algn="ctr">
              <a:buNone/>
              <a:defRPr sz="2300"/>
            </a:lvl7pPr>
            <a:lvl8pPr marL="4535287" indent="0" algn="ctr">
              <a:buNone/>
              <a:defRPr sz="2300"/>
            </a:lvl8pPr>
            <a:lvl9pPr marL="5183185" indent="0" algn="ctr">
              <a:buNone/>
              <a:defRPr sz="23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F64235-FE4C-4E78-B59F-DB5D339E26BB}"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val="2287419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F64235-FE4C-4E78-B59F-DB5D339E26BB}"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val="2241670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6751" y="691286"/>
            <a:ext cx="2090112" cy="1100347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6413" y="691286"/>
            <a:ext cx="6149171" cy="1100347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F64235-FE4C-4E78-B59F-DB5D339E26BB}"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val="359210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F64235-FE4C-4E78-B59F-DB5D339E26BB}"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val="379988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1364" y="3237028"/>
            <a:ext cx="8360450" cy="5401050"/>
          </a:xfrm>
        </p:spPr>
        <p:txBody>
          <a:bodyPr anchor="b"/>
          <a:lstStyle>
            <a:lvl1pPr>
              <a:defRPr sz="8500"/>
            </a:lvl1pPr>
          </a:lstStyle>
          <a:p>
            <a:r>
              <a:rPr lang="en-US"/>
              <a:t>Click to edit Master title style</a:t>
            </a:r>
            <a:endParaRPr lang="en-US" dirty="0"/>
          </a:p>
        </p:txBody>
      </p:sp>
      <p:sp>
        <p:nvSpPr>
          <p:cNvPr id="3" name="Text Placeholder 2"/>
          <p:cNvSpPr>
            <a:spLocks noGrp="1"/>
          </p:cNvSpPr>
          <p:nvPr>
            <p:ph type="body" idx="1"/>
          </p:nvPr>
        </p:nvSpPr>
        <p:spPr>
          <a:xfrm>
            <a:off x="661364" y="8689174"/>
            <a:ext cx="8360450" cy="2840285"/>
          </a:xfrm>
        </p:spPr>
        <p:txBody>
          <a:bodyPr/>
          <a:lstStyle>
            <a:lvl1pPr marL="0" indent="0">
              <a:buNone/>
              <a:defRPr sz="3400">
                <a:solidFill>
                  <a:schemeClr val="tx1"/>
                </a:solidFill>
              </a:defRPr>
            </a:lvl1pPr>
            <a:lvl2pPr marL="647898" indent="0">
              <a:buNone/>
              <a:defRPr sz="2800">
                <a:solidFill>
                  <a:schemeClr val="tx1">
                    <a:tint val="75000"/>
                  </a:schemeClr>
                </a:solidFill>
              </a:defRPr>
            </a:lvl2pPr>
            <a:lvl3pPr marL="1295796" indent="0">
              <a:buNone/>
              <a:defRPr sz="2600">
                <a:solidFill>
                  <a:schemeClr val="tx1">
                    <a:tint val="75000"/>
                  </a:schemeClr>
                </a:solidFill>
              </a:defRPr>
            </a:lvl3pPr>
            <a:lvl4pPr marL="1943694" indent="0">
              <a:buNone/>
              <a:defRPr sz="2300">
                <a:solidFill>
                  <a:schemeClr val="tx1">
                    <a:tint val="75000"/>
                  </a:schemeClr>
                </a:solidFill>
              </a:defRPr>
            </a:lvl4pPr>
            <a:lvl5pPr marL="2591592" indent="0">
              <a:buNone/>
              <a:defRPr sz="2300">
                <a:solidFill>
                  <a:schemeClr val="tx1">
                    <a:tint val="75000"/>
                  </a:schemeClr>
                </a:solidFill>
              </a:defRPr>
            </a:lvl5pPr>
            <a:lvl6pPr marL="3239491" indent="0">
              <a:buNone/>
              <a:defRPr sz="2300">
                <a:solidFill>
                  <a:schemeClr val="tx1">
                    <a:tint val="75000"/>
                  </a:schemeClr>
                </a:solidFill>
              </a:defRPr>
            </a:lvl6pPr>
            <a:lvl7pPr marL="3887389" indent="0">
              <a:buNone/>
              <a:defRPr sz="2300">
                <a:solidFill>
                  <a:schemeClr val="tx1">
                    <a:tint val="75000"/>
                  </a:schemeClr>
                </a:solidFill>
              </a:defRPr>
            </a:lvl7pPr>
            <a:lvl8pPr marL="4535287" indent="0">
              <a:buNone/>
              <a:defRPr sz="2300">
                <a:solidFill>
                  <a:schemeClr val="tx1">
                    <a:tint val="75000"/>
                  </a:schemeClr>
                </a:solidFill>
              </a:defRPr>
            </a:lvl8pPr>
            <a:lvl9pPr marL="5183185" indent="0">
              <a:buNone/>
              <a:defRPr sz="23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F64235-FE4C-4E78-B59F-DB5D339E26BB}"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val="4011804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66413" y="3456432"/>
            <a:ext cx="4119642" cy="823833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07220" y="3456432"/>
            <a:ext cx="4119642" cy="823833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F64235-FE4C-4E78-B59F-DB5D339E26BB}" type="datetimeFigureOut">
              <a:rPr lang="en-US" smtClean="0"/>
              <a:pPr/>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val="4001815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7675" y="691289"/>
            <a:ext cx="8360450" cy="2509671"/>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7676" y="3182924"/>
            <a:ext cx="4100709" cy="1559902"/>
          </a:xfrm>
        </p:spPr>
        <p:txBody>
          <a:bodyPr anchor="b"/>
          <a:lstStyle>
            <a:lvl1pPr marL="0" indent="0">
              <a:buNone/>
              <a:defRPr sz="3400" b="1"/>
            </a:lvl1pPr>
            <a:lvl2pPr marL="647898" indent="0">
              <a:buNone/>
              <a:defRPr sz="2800" b="1"/>
            </a:lvl2pPr>
            <a:lvl3pPr marL="1295796" indent="0">
              <a:buNone/>
              <a:defRPr sz="2600" b="1"/>
            </a:lvl3pPr>
            <a:lvl4pPr marL="1943694" indent="0">
              <a:buNone/>
              <a:defRPr sz="2300" b="1"/>
            </a:lvl4pPr>
            <a:lvl5pPr marL="2591592" indent="0">
              <a:buNone/>
              <a:defRPr sz="2300" b="1"/>
            </a:lvl5pPr>
            <a:lvl6pPr marL="3239491" indent="0">
              <a:buNone/>
              <a:defRPr sz="2300" b="1"/>
            </a:lvl6pPr>
            <a:lvl7pPr marL="3887389" indent="0">
              <a:buNone/>
              <a:defRPr sz="2300" b="1"/>
            </a:lvl7pPr>
            <a:lvl8pPr marL="4535287" indent="0">
              <a:buNone/>
              <a:defRPr sz="2300" b="1"/>
            </a:lvl8pPr>
            <a:lvl9pPr marL="5183185" indent="0">
              <a:buNone/>
              <a:defRPr sz="2300" b="1"/>
            </a:lvl9pPr>
          </a:lstStyle>
          <a:p>
            <a:pPr lvl="0"/>
            <a:r>
              <a:rPr lang="en-US"/>
              <a:t>Edit Master text styles</a:t>
            </a:r>
          </a:p>
        </p:txBody>
      </p:sp>
      <p:sp>
        <p:nvSpPr>
          <p:cNvPr id="4" name="Content Placeholder 3"/>
          <p:cNvSpPr>
            <a:spLocks noGrp="1"/>
          </p:cNvSpPr>
          <p:nvPr>
            <p:ph sz="half" idx="2"/>
          </p:nvPr>
        </p:nvSpPr>
        <p:spPr>
          <a:xfrm>
            <a:off x="667676" y="4742826"/>
            <a:ext cx="4100709" cy="69759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07221" y="3182924"/>
            <a:ext cx="4120904" cy="1559902"/>
          </a:xfrm>
        </p:spPr>
        <p:txBody>
          <a:bodyPr anchor="b"/>
          <a:lstStyle>
            <a:lvl1pPr marL="0" indent="0">
              <a:buNone/>
              <a:defRPr sz="3400" b="1"/>
            </a:lvl1pPr>
            <a:lvl2pPr marL="647898" indent="0">
              <a:buNone/>
              <a:defRPr sz="2800" b="1"/>
            </a:lvl2pPr>
            <a:lvl3pPr marL="1295796" indent="0">
              <a:buNone/>
              <a:defRPr sz="2600" b="1"/>
            </a:lvl3pPr>
            <a:lvl4pPr marL="1943694" indent="0">
              <a:buNone/>
              <a:defRPr sz="2300" b="1"/>
            </a:lvl4pPr>
            <a:lvl5pPr marL="2591592" indent="0">
              <a:buNone/>
              <a:defRPr sz="2300" b="1"/>
            </a:lvl5pPr>
            <a:lvl6pPr marL="3239491" indent="0">
              <a:buNone/>
              <a:defRPr sz="2300" b="1"/>
            </a:lvl6pPr>
            <a:lvl7pPr marL="3887389" indent="0">
              <a:buNone/>
              <a:defRPr sz="2300" b="1"/>
            </a:lvl7pPr>
            <a:lvl8pPr marL="4535287" indent="0">
              <a:buNone/>
              <a:defRPr sz="2300" b="1"/>
            </a:lvl8pPr>
            <a:lvl9pPr marL="5183185" indent="0">
              <a:buNone/>
              <a:defRPr sz="2300" b="1"/>
            </a:lvl9pPr>
          </a:lstStyle>
          <a:p>
            <a:pPr lvl="0"/>
            <a:r>
              <a:rPr lang="en-US"/>
              <a:t>Edit Master text styles</a:t>
            </a:r>
          </a:p>
        </p:txBody>
      </p:sp>
      <p:sp>
        <p:nvSpPr>
          <p:cNvPr id="6" name="Content Placeholder 5"/>
          <p:cNvSpPr>
            <a:spLocks noGrp="1"/>
          </p:cNvSpPr>
          <p:nvPr>
            <p:ph sz="quarter" idx="4"/>
          </p:nvPr>
        </p:nvSpPr>
        <p:spPr>
          <a:xfrm>
            <a:off x="4907221" y="4742826"/>
            <a:ext cx="4120904" cy="69759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F64235-FE4C-4E78-B59F-DB5D339E26BB}" type="datetimeFigureOut">
              <a:rPr lang="en-US" smtClean="0"/>
              <a:pPr/>
              <a:t>5/9/2023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val="1294836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F64235-FE4C-4E78-B59F-DB5D339E26BB}" type="datetimeFigureOut">
              <a:rPr lang="en-US" smtClean="0"/>
              <a:pPr/>
              <a:t>5/9/2023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val="2318284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F64235-FE4C-4E78-B59F-DB5D339E26BB}" type="datetimeFigureOut">
              <a:rPr lang="en-US" smtClean="0"/>
              <a:pPr/>
              <a:t>5/9/2023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val="3648828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7675" y="865611"/>
            <a:ext cx="3126333" cy="3029638"/>
          </a:xfrm>
        </p:spPr>
        <p:txBody>
          <a:bodyPr anchor="b"/>
          <a:lstStyle>
            <a:lvl1pPr>
              <a:defRPr sz="4500"/>
            </a:lvl1pPr>
          </a:lstStyle>
          <a:p>
            <a:r>
              <a:rPr lang="en-US"/>
              <a:t>Click to edit Master title style</a:t>
            </a:r>
            <a:endParaRPr lang="en-US" dirty="0"/>
          </a:p>
        </p:txBody>
      </p:sp>
      <p:sp>
        <p:nvSpPr>
          <p:cNvPr id="3" name="Content Placeholder 2"/>
          <p:cNvSpPr>
            <a:spLocks noGrp="1"/>
          </p:cNvSpPr>
          <p:nvPr>
            <p:ph idx="1"/>
          </p:nvPr>
        </p:nvSpPr>
        <p:spPr>
          <a:xfrm>
            <a:off x="4120905" y="1869482"/>
            <a:ext cx="4907220" cy="9227171"/>
          </a:xfrm>
        </p:spPr>
        <p:txBody>
          <a:bodyPr/>
          <a:lstStyle>
            <a:lvl1pPr>
              <a:defRPr sz="4500"/>
            </a:lvl1pPr>
            <a:lvl2pPr>
              <a:defRPr sz="40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7675" y="3895249"/>
            <a:ext cx="3126333" cy="7216430"/>
          </a:xfrm>
        </p:spPr>
        <p:txBody>
          <a:bodyPr/>
          <a:lstStyle>
            <a:lvl1pPr marL="0" indent="0">
              <a:buNone/>
              <a:defRPr sz="2300"/>
            </a:lvl1pPr>
            <a:lvl2pPr marL="647898" indent="0">
              <a:buNone/>
              <a:defRPr sz="2000"/>
            </a:lvl2pPr>
            <a:lvl3pPr marL="1295796" indent="0">
              <a:buNone/>
              <a:defRPr sz="1700"/>
            </a:lvl3pPr>
            <a:lvl4pPr marL="1943694" indent="0">
              <a:buNone/>
              <a:defRPr sz="1400"/>
            </a:lvl4pPr>
            <a:lvl5pPr marL="2591592" indent="0">
              <a:buNone/>
              <a:defRPr sz="1400"/>
            </a:lvl5pPr>
            <a:lvl6pPr marL="3239491" indent="0">
              <a:buNone/>
              <a:defRPr sz="1400"/>
            </a:lvl6pPr>
            <a:lvl7pPr marL="3887389" indent="0">
              <a:buNone/>
              <a:defRPr sz="1400"/>
            </a:lvl7pPr>
            <a:lvl8pPr marL="4535287" indent="0">
              <a:buNone/>
              <a:defRPr sz="1400"/>
            </a:lvl8pPr>
            <a:lvl9pPr marL="5183185"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F4F64235-FE4C-4E78-B59F-DB5D339E26BB}" type="datetimeFigureOut">
              <a:rPr lang="en-US" smtClean="0"/>
              <a:pPr/>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val="3797905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7675" y="865611"/>
            <a:ext cx="3126333" cy="3029638"/>
          </a:xfrm>
        </p:spPr>
        <p:txBody>
          <a:bodyPr anchor="b"/>
          <a:lstStyle>
            <a:lvl1pPr>
              <a:defRPr sz="45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20905" y="1869482"/>
            <a:ext cx="4907220" cy="9227171"/>
          </a:xfrm>
        </p:spPr>
        <p:txBody>
          <a:bodyPr anchor="t"/>
          <a:lstStyle>
            <a:lvl1pPr marL="0" indent="0">
              <a:buNone/>
              <a:defRPr sz="4500"/>
            </a:lvl1pPr>
            <a:lvl2pPr marL="647898" indent="0">
              <a:buNone/>
              <a:defRPr sz="4000"/>
            </a:lvl2pPr>
            <a:lvl3pPr marL="1295796" indent="0">
              <a:buNone/>
              <a:defRPr sz="3400"/>
            </a:lvl3pPr>
            <a:lvl4pPr marL="1943694" indent="0">
              <a:buNone/>
              <a:defRPr sz="2800"/>
            </a:lvl4pPr>
            <a:lvl5pPr marL="2591592" indent="0">
              <a:buNone/>
              <a:defRPr sz="2800"/>
            </a:lvl5pPr>
            <a:lvl6pPr marL="3239491" indent="0">
              <a:buNone/>
              <a:defRPr sz="2800"/>
            </a:lvl6pPr>
            <a:lvl7pPr marL="3887389" indent="0">
              <a:buNone/>
              <a:defRPr sz="2800"/>
            </a:lvl7pPr>
            <a:lvl8pPr marL="4535287" indent="0">
              <a:buNone/>
              <a:defRPr sz="2800"/>
            </a:lvl8pPr>
            <a:lvl9pPr marL="5183185"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667675" y="3895249"/>
            <a:ext cx="3126333" cy="7216430"/>
          </a:xfrm>
        </p:spPr>
        <p:txBody>
          <a:bodyPr/>
          <a:lstStyle>
            <a:lvl1pPr marL="0" indent="0">
              <a:buNone/>
              <a:defRPr sz="2300"/>
            </a:lvl1pPr>
            <a:lvl2pPr marL="647898" indent="0">
              <a:buNone/>
              <a:defRPr sz="2000"/>
            </a:lvl2pPr>
            <a:lvl3pPr marL="1295796" indent="0">
              <a:buNone/>
              <a:defRPr sz="1700"/>
            </a:lvl3pPr>
            <a:lvl4pPr marL="1943694" indent="0">
              <a:buNone/>
              <a:defRPr sz="1400"/>
            </a:lvl4pPr>
            <a:lvl5pPr marL="2591592" indent="0">
              <a:buNone/>
              <a:defRPr sz="1400"/>
            </a:lvl5pPr>
            <a:lvl6pPr marL="3239491" indent="0">
              <a:buNone/>
              <a:defRPr sz="1400"/>
            </a:lvl6pPr>
            <a:lvl7pPr marL="3887389" indent="0">
              <a:buNone/>
              <a:defRPr sz="1400"/>
            </a:lvl7pPr>
            <a:lvl8pPr marL="4535287" indent="0">
              <a:buNone/>
              <a:defRPr sz="1400"/>
            </a:lvl8pPr>
            <a:lvl9pPr marL="5183185"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F4F64235-FE4C-4E78-B59F-DB5D339E26BB}" type="datetimeFigureOut">
              <a:rPr lang="en-US" smtClean="0"/>
              <a:pPr/>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E02F4-B75E-46D7-B284-38F8AB7A5B1A}" type="slidenum">
              <a:rPr lang="en-US" smtClean="0"/>
              <a:pPr/>
              <a:t>‹Nº›</a:t>
            </a:fld>
            <a:endParaRPr lang="en-US"/>
          </a:p>
        </p:txBody>
      </p:sp>
    </p:spTree>
    <p:extLst>
      <p:ext uri="{BB962C8B-B14F-4D97-AF65-F5344CB8AC3E}">
        <p14:creationId xmlns:p14="http://schemas.microsoft.com/office/powerpoint/2010/main" val="2808707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6413" y="691289"/>
            <a:ext cx="8360450" cy="2509671"/>
          </a:xfrm>
          <a:prstGeom prst="rect">
            <a:avLst/>
          </a:prstGeom>
        </p:spPr>
        <p:txBody>
          <a:bodyPr vert="horz" lIns="129580" tIns="64790" rIns="129580" bIns="6479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6413" y="3456432"/>
            <a:ext cx="8360450" cy="8238332"/>
          </a:xfrm>
          <a:prstGeom prst="rect">
            <a:avLst/>
          </a:prstGeom>
        </p:spPr>
        <p:txBody>
          <a:bodyPr vert="horz" lIns="129580" tIns="64790" rIns="129580" bIns="6479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6413" y="12034399"/>
            <a:ext cx="2180987" cy="691286"/>
          </a:xfrm>
          <a:prstGeom prst="rect">
            <a:avLst/>
          </a:prstGeom>
        </p:spPr>
        <p:txBody>
          <a:bodyPr vert="horz" lIns="129580" tIns="64790" rIns="129580" bIns="64790" rtlCol="0" anchor="ctr"/>
          <a:lstStyle>
            <a:lvl1pPr algn="l">
              <a:defRPr sz="1700">
                <a:solidFill>
                  <a:schemeClr val="tx1">
                    <a:tint val="75000"/>
                  </a:schemeClr>
                </a:solidFill>
              </a:defRPr>
            </a:lvl1pPr>
          </a:lstStyle>
          <a:p>
            <a:fld id="{F4F64235-FE4C-4E78-B59F-DB5D339E26BB}" type="datetimeFigureOut">
              <a:rPr lang="en-US" smtClean="0"/>
              <a:pPr/>
              <a:t>5/9/2023</a:t>
            </a:fld>
            <a:endParaRPr lang="en-US"/>
          </a:p>
        </p:txBody>
      </p:sp>
      <p:sp>
        <p:nvSpPr>
          <p:cNvPr id="5" name="Footer Placeholder 4"/>
          <p:cNvSpPr>
            <a:spLocks noGrp="1"/>
          </p:cNvSpPr>
          <p:nvPr>
            <p:ph type="ftr" sz="quarter" idx="3"/>
          </p:nvPr>
        </p:nvSpPr>
        <p:spPr>
          <a:xfrm>
            <a:off x="3210898" y="12034399"/>
            <a:ext cx="3271480" cy="691286"/>
          </a:xfrm>
          <a:prstGeom prst="rect">
            <a:avLst/>
          </a:prstGeom>
        </p:spPr>
        <p:txBody>
          <a:bodyPr vert="horz" lIns="129580" tIns="64790" rIns="129580" bIns="64790" rtlCol="0" anchor="ctr"/>
          <a:lstStyle>
            <a:lvl1pPr algn="ctr">
              <a:defRPr sz="1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845875" y="12034399"/>
            <a:ext cx="2180987" cy="691286"/>
          </a:xfrm>
          <a:prstGeom prst="rect">
            <a:avLst/>
          </a:prstGeom>
        </p:spPr>
        <p:txBody>
          <a:bodyPr vert="horz" lIns="129580" tIns="64790" rIns="129580" bIns="64790" rtlCol="0" anchor="ctr"/>
          <a:lstStyle>
            <a:lvl1pPr algn="r">
              <a:defRPr sz="1700">
                <a:solidFill>
                  <a:schemeClr val="tx1">
                    <a:tint val="75000"/>
                  </a:schemeClr>
                </a:solidFill>
              </a:defRPr>
            </a:lvl1pPr>
          </a:lstStyle>
          <a:p>
            <a:fld id="{0DCE02F4-B75E-46D7-B284-38F8AB7A5B1A}" type="slidenum">
              <a:rPr lang="en-US" smtClean="0"/>
              <a:pPr/>
              <a:t>‹Nº›</a:t>
            </a:fld>
            <a:endParaRPr lang="en-US"/>
          </a:p>
        </p:txBody>
      </p:sp>
    </p:spTree>
    <p:extLst>
      <p:ext uri="{BB962C8B-B14F-4D97-AF65-F5344CB8AC3E}">
        <p14:creationId xmlns:p14="http://schemas.microsoft.com/office/powerpoint/2010/main" val="19539321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95796" rtl="0" eaLnBrk="1" latinLnBrk="0" hangingPunct="1">
        <a:lnSpc>
          <a:spcPct val="90000"/>
        </a:lnSpc>
        <a:spcBef>
          <a:spcPct val="0"/>
        </a:spcBef>
        <a:buNone/>
        <a:defRPr sz="6200" kern="1200">
          <a:solidFill>
            <a:schemeClr val="tx1"/>
          </a:solidFill>
          <a:latin typeface="+mj-lt"/>
          <a:ea typeface="+mj-ea"/>
          <a:cs typeface="+mj-cs"/>
        </a:defRPr>
      </a:lvl1pPr>
    </p:titleStyle>
    <p:bodyStyle>
      <a:lvl1pPr marL="323949" indent="-323949" algn="l" defTabSz="1295796" rtl="0" eaLnBrk="1" latinLnBrk="0" hangingPunct="1">
        <a:lnSpc>
          <a:spcPct val="90000"/>
        </a:lnSpc>
        <a:spcBef>
          <a:spcPts val="1417"/>
        </a:spcBef>
        <a:buFont typeface="Arial" panose="020B0604020202020204" pitchFamily="34" charset="0"/>
        <a:buChar char="•"/>
        <a:defRPr sz="4000" kern="1200">
          <a:solidFill>
            <a:schemeClr val="tx1"/>
          </a:solidFill>
          <a:latin typeface="+mn-lt"/>
          <a:ea typeface="+mn-ea"/>
          <a:cs typeface="+mn-cs"/>
        </a:defRPr>
      </a:lvl1pPr>
      <a:lvl2pPr marL="971847" indent="-323949" algn="l" defTabSz="1295796" rtl="0" eaLnBrk="1" latinLnBrk="0" hangingPunct="1">
        <a:lnSpc>
          <a:spcPct val="90000"/>
        </a:lnSpc>
        <a:spcBef>
          <a:spcPts val="709"/>
        </a:spcBef>
        <a:buFont typeface="Arial" panose="020B0604020202020204" pitchFamily="34" charset="0"/>
        <a:buChar char="•"/>
        <a:defRPr sz="3400" kern="1200">
          <a:solidFill>
            <a:schemeClr val="tx1"/>
          </a:solidFill>
          <a:latin typeface="+mn-lt"/>
          <a:ea typeface="+mn-ea"/>
          <a:cs typeface="+mn-cs"/>
        </a:defRPr>
      </a:lvl2pPr>
      <a:lvl3pPr marL="1619745" indent="-323949" algn="l" defTabSz="1295796" rtl="0" eaLnBrk="1" latinLnBrk="0" hangingPunct="1">
        <a:lnSpc>
          <a:spcPct val="90000"/>
        </a:lnSpc>
        <a:spcBef>
          <a:spcPts val="709"/>
        </a:spcBef>
        <a:buFont typeface="Arial" panose="020B0604020202020204" pitchFamily="34" charset="0"/>
        <a:buChar char="•"/>
        <a:defRPr sz="2800" kern="1200">
          <a:solidFill>
            <a:schemeClr val="tx1"/>
          </a:solidFill>
          <a:latin typeface="+mn-lt"/>
          <a:ea typeface="+mn-ea"/>
          <a:cs typeface="+mn-cs"/>
        </a:defRPr>
      </a:lvl3pPr>
      <a:lvl4pPr marL="2267643"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4pPr>
      <a:lvl5pPr marL="2915542"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5pPr>
      <a:lvl6pPr marL="3563440"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6pPr>
      <a:lvl7pPr marL="4211338"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7pPr>
      <a:lvl8pPr marL="4859236"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8pPr>
      <a:lvl9pPr marL="5507134"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9pPr>
    </p:bodyStyle>
    <p:otherStyle>
      <a:defPPr>
        <a:defRPr lang="en-US"/>
      </a:defPPr>
      <a:lvl1pPr marL="0" algn="l" defTabSz="1295796" rtl="0" eaLnBrk="1" latinLnBrk="0" hangingPunct="1">
        <a:defRPr sz="2600" kern="1200">
          <a:solidFill>
            <a:schemeClr val="tx1"/>
          </a:solidFill>
          <a:latin typeface="+mn-lt"/>
          <a:ea typeface="+mn-ea"/>
          <a:cs typeface="+mn-cs"/>
        </a:defRPr>
      </a:lvl1pPr>
      <a:lvl2pPr marL="647898" algn="l" defTabSz="1295796" rtl="0" eaLnBrk="1" latinLnBrk="0" hangingPunct="1">
        <a:defRPr sz="2600" kern="1200">
          <a:solidFill>
            <a:schemeClr val="tx1"/>
          </a:solidFill>
          <a:latin typeface="+mn-lt"/>
          <a:ea typeface="+mn-ea"/>
          <a:cs typeface="+mn-cs"/>
        </a:defRPr>
      </a:lvl2pPr>
      <a:lvl3pPr marL="1295796" algn="l" defTabSz="1295796" rtl="0" eaLnBrk="1" latinLnBrk="0" hangingPunct="1">
        <a:defRPr sz="2600" kern="1200">
          <a:solidFill>
            <a:schemeClr val="tx1"/>
          </a:solidFill>
          <a:latin typeface="+mn-lt"/>
          <a:ea typeface="+mn-ea"/>
          <a:cs typeface="+mn-cs"/>
        </a:defRPr>
      </a:lvl3pPr>
      <a:lvl4pPr marL="1943694" algn="l" defTabSz="1295796" rtl="0" eaLnBrk="1" latinLnBrk="0" hangingPunct="1">
        <a:defRPr sz="2600" kern="1200">
          <a:solidFill>
            <a:schemeClr val="tx1"/>
          </a:solidFill>
          <a:latin typeface="+mn-lt"/>
          <a:ea typeface="+mn-ea"/>
          <a:cs typeface="+mn-cs"/>
        </a:defRPr>
      </a:lvl4pPr>
      <a:lvl5pPr marL="2591592" algn="l" defTabSz="1295796" rtl="0" eaLnBrk="1" latinLnBrk="0" hangingPunct="1">
        <a:defRPr sz="2600" kern="1200">
          <a:solidFill>
            <a:schemeClr val="tx1"/>
          </a:solidFill>
          <a:latin typeface="+mn-lt"/>
          <a:ea typeface="+mn-ea"/>
          <a:cs typeface="+mn-cs"/>
        </a:defRPr>
      </a:lvl5pPr>
      <a:lvl6pPr marL="3239491" algn="l" defTabSz="1295796" rtl="0" eaLnBrk="1" latinLnBrk="0" hangingPunct="1">
        <a:defRPr sz="2600" kern="1200">
          <a:solidFill>
            <a:schemeClr val="tx1"/>
          </a:solidFill>
          <a:latin typeface="+mn-lt"/>
          <a:ea typeface="+mn-ea"/>
          <a:cs typeface="+mn-cs"/>
        </a:defRPr>
      </a:lvl6pPr>
      <a:lvl7pPr marL="3887389" algn="l" defTabSz="1295796" rtl="0" eaLnBrk="1" latinLnBrk="0" hangingPunct="1">
        <a:defRPr sz="2600" kern="1200">
          <a:solidFill>
            <a:schemeClr val="tx1"/>
          </a:solidFill>
          <a:latin typeface="+mn-lt"/>
          <a:ea typeface="+mn-ea"/>
          <a:cs typeface="+mn-cs"/>
        </a:defRPr>
      </a:lvl7pPr>
      <a:lvl8pPr marL="4535287" algn="l" defTabSz="1295796" rtl="0" eaLnBrk="1" latinLnBrk="0" hangingPunct="1">
        <a:defRPr sz="2600" kern="1200">
          <a:solidFill>
            <a:schemeClr val="tx1"/>
          </a:solidFill>
          <a:latin typeface="+mn-lt"/>
          <a:ea typeface="+mn-ea"/>
          <a:cs typeface="+mn-cs"/>
        </a:defRPr>
      </a:lvl8pPr>
      <a:lvl9pPr marL="5183185" algn="l" defTabSz="1295796"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8">
            <a:extLst>
              <a:ext uri="{FF2B5EF4-FFF2-40B4-BE49-F238E27FC236}">
                <a16:creationId xmlns:a16="http://schemas.microsoft.com/office/drawing/2014/main" id="{FF02C55A-EF2B-4DA7-AE26-B5E2AFAC084F}"/>
              </a:ext>
            </a:extLst>
          </p:cNvPr>
          <p:cNvSpPr/>
          <p:nvPr/>
        </p:nvSpPr>
        <p:spPr>
          <a:xfrm>
            <a:off x="547337" y="1112496"/>
            <a:ext cx="8468653" cy="4193496"/>
          </a:xfrm>
          <a:prstGeom prst="rect">
            <a:avLst/>
          </a:prstGeom>
        </p:spPr>
        <p:txBody>
          <a:bodyPr wrap="square" lIns="129580" tIns="64790" rIns="129580" bIns="64790">
            <a:spAutoFit/>
          </a:bodyPr>
          <a:lstStyle/>
          <a:p>
            <a:pPr algn="ctr"/>
            <a:r>
              <a:rPr lang="en-CA" sz="4400" b="1" dirty="0">
                <a:solidFill>
                  <a:srgbClr val="202124"/>
                </a:solidFill>
                <a:latin typeface="Bookman Old Style" pitchFamily="18" charset="0"/>
              </a:rPr>
              <a:t>TITULO</a:t>
            </a:r>
          </a:p>
          <a:p>
            <a:pPr algn="ctr">
              <a:tabLst>
                <a:tab pos="215900" algn="l"/>
                <a:tab pos="431800" algn="l"/>
              </a:tabLst>
            </a:pPr>
            <a:r>
              <a:rPr lang="es-ES" sz="4400" b="1" dirty="0">
                <a:latin typeface="Times New Roman" panose="02020603050405020304" pitchFamily="18" charset="0"/>
                <a:ea typeface="Times New Roman" panose="02020603050405020304" pitchFamily="18" charset="0"/>
              </a:rPr>
              <a:t>Púrpura Trombocitopénica Trombótica de posible origen congénito</a:t>
            </a:r>
            <a:r>
              <a:rPr lang="es-ES" sz="4400" dirty="0">
                <a:latin typeface="Times New Roman" panose="02020603050405020304" pitchFamily="18" charset="0"/>
                <a:ea typeface="Times New Roman" panose="02020603050405020304" pitchFamily="18" charset="0"/>
              </a:rPr>
              <a:t>,</a:t>
            </a:r>
            <a:r>
              <a:rPr lang="es-ES" sz="4400" b="1" dirty="0">
                <a:latin typeface="Times New Roman" panose="02020603050405020304" pitchFamily="18" charset="0"/>
                <a:ea typeface="Times New Roman" panose="02020603050405020304" pitchFamily="18" charset="0"/>
              </a:rPr>
              <a:t> a propósito de un caso clínico.</a:t>
            </a:r>
            <a:endParaRPr lang="es-US" sz="2800" dirty="0">
              <a:latin typeface="Times New Roman" panose="02020603050405020304" pitchFamily="18" charset="0"/>
              <a:ea typeface="Batang"/>
            </a:endParaRPr>
          </a:p>
          <a:p>
            <a:pPr algn="ctr"/>
            <a:endParaRPr lang="en-CA" sz="4400" b="1" dirty="0">
              <a:solidFill>
                <a:srgbClr val="202124"/>
              </a:solidFill>
              <a:latin typeface="Comic Sans MS" panose="030F0702030302020204" pitchFamily="66" charset="0"/>
            </a:endParaRPr>
          </a:p>
        </p:txBody>
      </p:sp>
      <p:sp>
        <p:nvSpPr>
          <p:cNvPr id="16" name="Rectangle 19">
            <a:extLst>
              <a:ext uri="{FF2B5EF4-FFF2-40B4-BE49-F238E27FC236}">
                <a16:creationId xmlns:a16="http://schemas.microsoft.com/office/drawing/2014/main" id="{FF02C55A-EF2B-4DA7-AE26-B5E2AFAC084F}"/>
              </a:ext>
            </a:extLst>
          </p:cNvPr>
          <p:cNvSpPr/>
          <p:nvPr/>
        </p:nvSpPr>
        <p:spPr>
          <a:xfrm>
            <a:off x="547338" y="5652691"/>
            <a:ext cx="8105987" cy="3793387"/>
          </a:xfrm>
          <a:prstGeom prst="rect">
            <a:avLst/>
          </a:prstGeom>
        </p:spPr>
        <p:txBody>
          <a:bodyPr wrap="square" lIns="129580" tIns="64790" rIns="129580" bIns="64790">
            <a:spAutoFit/>
          </a:bodyPr>
          <a:lstStyle/>
          <a:p>
            <a:pPr lvl="0"/>
            <a:r>
              <a:rPr lang="en-CA" sz="3200" b="1" dirty="0">
                <a:solidFill>
                  <a:srgbClr val="202124"/>
                </a:solidFill>
                <a:latin typeface="Comic Sans MS" panose="030F0702030302020204" pitchFamily="66" charset="0"/>
              </a:rPr>
              <a:t> </a:t>
            </a:r>
            <a:r>
              <a:rPr lang="en-CA" sz="3200" b="1" dirty="0">
                <a:solidFill>
                  <a:srgbClr val="202124"/>
                </a:solidFill>
                <a:latin typeface="Bookman Old Style" pitchFamily="18" charset="0"/>
              </a:rPr>
              <a:t>AUTORES:</a:t>
            </a:r>
          </a:p>
          <a:p>
            <a:pPr lvl="0"/>
            <a:r>
              <a:rPr lang="es-ES" altLang="es-US" sz="2400" b="1" dirty="0">
                <a:solidFill>
                  <a:prstClr val="black"/>
                </a:solidFill>
                <a:latin typeface="Arial" panose="020B0604020202020204" pitchFamily="34" charset="0"/>
                <a:cs typeface="Arial" panose="020B0604020202020204" pitchFamily="34" charset="0"/>
              </a:rPr>
              <a:t>Dr. Carlos L. Pérez Rosales.</a:t>
            </a:r>
            <a:r>
              <a:rPr lang="es-ES" altLang="es-US" sz="2400" b="1" baseline="30000" dirty="0">
                <a:solidFill>
                  <a:prstClr val="black"/>
                </a:solidFill>
                <a:latin typeface="Arial" panose="020B0604020202020204" pitchFamily="34" charset="0"/>
                <a:cs typeface="Arial" panose="020B0604020202020204" pitchFamily="34" charset="0"/>
              </a:rPr>
              <a:t>(1)</a:t>
            </a:r>
            <a:endParaRPr lang="en-US" altLang="es-US" sz="2400" dirty="0">
              <a:solidFill>
                <a:prstClr val="black"/>
              </a:solidFill>
              <a:latin typeface="Arial" panose="020B0604020202020204" pitchFamily="34" charset="0"/>
              <a:cs typeface="Arial" panose="020B0604020202020204" pitchFamily="34" charset="0"/>
            </a:endParaRPr>
          </a:p>
          <a:p>
            <a:pPr lvl="0"/>
            <a:r>
              <a:rPr lang="pt-BR" altLang="es-US" sz="2400" b="1" dirty="0">
                <a:solidFill>
                  <a:prstClr val="black"/>
                </a:solidFill>
                <a:latin typeface="Arial" panose="020B0604020202020204" pitchFamily="34" charset="0"/>
                <a:cs typeface="Arial" panose="020B0604020202020204" pitchFamily="34" charset="0"/>
              </a:rPr>
              <a:t>Dr. Jorge E. </a:t>
            </a:r>
            <a:r>
              <a:rPr lang="pt-BR" altLang="es-US" sz="2400" b="1" dirty="0" err="1">
                <a:solidFill>
                  <a:prstClr val="black"/>
                </a:solidFill>
                <a:latin typeface="Arial" panose="020B0604020202020204" pitchFamily="34" charset="0"/>
                <a:cs typeface="Arial" panose="020B0604020202020204" pitchFamily="34" charset="0"/>
              </a:rPr>
              <a:t>Muñío</a:t>
            </a:r>
            <a:r>
              <a:rPr lang="pt-BR" altLang="es-US" sz="2400" b="1" dirty="0">
                <a:solidFill>
                  <a:prstClr val="black"/>
                </a:solidFill>
                <a:latin typeface="Arial" panose="020B0604020202020204" pitchFamily="34" charset="0"/>
                <a:cs typeface="Arial" panose="020B0604020202020204" pitchFamily="34" charset="0"/>
              </a:rPr>
              <a:t> Perurena.</a:t>
            </a:r>
            <a:r>
              <a:rPr lang="pt-BR" altLang="es-US" sz="2400" b="1" baseline="30000" dirty="0">
                <a:solidFill>
                  <a:prstClr val="black"/>
                </a:solidFill>
                <a:latin typeface="Arial" panose="020B0604020202020204" pitchFamily="34" charset="0"/>
                <a:cs typeface="Arial" panose="020B0604020202020204" pitchFamily="34" charset="0"/>
              </a:rPr>
              <a:t>(1)</a:t>
            </a:r>
            <a:endParaRPr lang="en-US" altLang="es-US" sz="2400" dirty="0">
              <a:solidFill>
                <a:prstClr val="black"/>
              </a:solidFill>
              <a:latin typeface="Arial" panose="020B0604020202020204" pitchFamily="34" charset="0"/>
              <a:cs typeface="Arial" panose="020B0604020202020204" pitchFamily="34" charset="0"/>
            </a:endParaRPr>
          </a:p>
          <a:p>
            <a:pPr lvl="0"/>
            <a:r>
              <a:rPr lang="pt-BR" altLang="es-US" sz="2400" b="1" dirty="0">
                <a:solidFill>
                  <a:prstClr val="black"/>
                </a:solidFill>
                <a:latin typeface="Arial" panose="020B0604020202020204" pitchFamily="34" charset="0"/>
                <a:cs typeface="Arial" panose="020B0604020202020204" pitchFamily="34" charset="0"/>
              </a:rPr>
              <a:t>Dra. </a:t>
            </a:r>
            <a:r>
              <a:rPr lang="pt-BR" altLang="es-US" sz="2400" b="1" dirty="0" err="1">
                <a:solidFill>
                  <a:prstClr val="black"/>
                </a:solidFill>
                <a:latin typeface="Arial" panose="020B0604020202020204" pitchFamily="34" charset="0"/>
                <a:cs typeface="Arial" panose="020B0604020202020204" pitchFamily="34" charset="0"/>
              </a:rPr>
              <a:t>Ibis</a:t>
            </a:r>
            <a:r>
              <a:rPr lang="pt-BR" altLang="es-US" sz="2400" b="1" dirty="0">
                <a:solidFill>
                  <a:prstClr val="black"/>
                </a:solidFill>
                <a:latin typeface="Arial" panose="020B0604020202020204" pitchFamily="34" charset="0"/>
                <a:cs typeface="Arial" panose="020B0604020202020204" pitchFamily="34" charset="0"/>
              </a:rPr>
              <a:t> Karina Pardo Ramírez.</a:t>
            </a:r>
            <a:r>
              <a:rPr lang="pt-BR" altLang="es-US" sz="2400" b="1" baseline="30000" dirty="0">
                <a:solidFill>
                  <a:prstClr val="black"/>
                </a:solidFill>
                <a:latin typeface="Arial" panose="020B0604020202020204" pitchFamily="34" charset="0"/>
                <a:cs typeface="Arial" panose="020B0604020202020204" pitchFamily="34" charset="0"/>
              </a:rPr>
              <a:t> (1)</a:t>
            </a:r>
            <a:endParaRPr lang="en-US" altLang="es-US" sz="2400" dirty="0">
              <a:solidFill>
                <a:prstClr val="black"/>
              </a:solidFill>
              <a:latin typeface="Arial" panose="020B0604020202020204" pitchFamily="34" charset="0"/>
              <a:cs typeface="Arial" panose="020B0604020202020204" pitchFamily="34" charset="0"/>
            </a:endParaRPr>
          </a:p>
          <a:p>
            <a:pPr lvl="0"/>
            <a:r>
              <a:rPr lang="pt-BR" altLang="es-US" sz="2400" b="1" dirty="0">
                <a:solidFill>
                  <a:srgbClr val="000000"/>
                </a:solidFill>
                <a:latin typeface="Arial" panose="020B0604020202020204" pitchFamily="34" charset="0"/>
                <a:cs typeface="Arial" panose="020B0604020202020204" pitchFamily="34" charset="0"/>
              </a:rPr>
              <a:t>Dra.  </a:t>
            </a:r>
            <a:r>
              <a:rPr lang="pt-BR" altLang="es-US" sz="2400" b="1" dirty="0" err="1">
                <a:solidFill>
                  <a:srgbClr val="000000"/>
                </a:solidFill>
                <a:latin typeface="Arial" panose="020B0604020202020204" pitchFamily="34" charset="0"/>
                <a:cs typeface="Arial" panose="020B0604020202020204" pitchFamily="34" charset="0"/>
              </a:rPr>
              <a:t>Kali</a:t>
            </a:r>
            <a:r>
              <a:rPr lang="pt-BR" altLang="es-US" sz="2400" b="1" dirty="0">
                <a:solidFill>
                  <a:srgbClr val="000000"/>
                </a:solidFill>
                <a:latin typeface="Arial" panose="020B0604020202020204" pitchFamily="34" charset="0"/>
                <a:cs typeface="Arial" panose="020B0604020202020204" pitchFamily="34" charset="0"/>
              </a:rPr>
              <a:t> </a:t>
            </a:r>
            <a:r>
              <a:rPr lang="pt-BR" altLang="es-US" sz="2400" b="1" dirty="0" err="1">
                <a:solidFill>
                  <a:srgbClr val="000000"/>
                </a:solidFill>
                <a:latin typeface="Arial" panose="020B0604020202020204" pitchFamily="34" charset="0"/>
                <a:cs typeface="Arial" panose="020B0604020202020204" pitchFamily="34" charset="0"/>
              </a:rPr>
              <a:t>Cepero</a:t>
            </a:r>
            <a:r>
              <a:rPr lang="pt-BR" altLang="es-US" sz="2400" b="1" dirty="0">
                <a:solidFill>
                  <a:srgbClr val="000000"/>
                </a:solidFill>
                <a:latin typeface="Arial" panose="020B0604020202020204" pitchFamily="34" charset="0"/>
                <a:cs typeface="Arial" panose="020B0604020202020204" pitchFamily="34" charset="0"/>
              </a:rPr>
              <a:t> </a:t>
            </a:r>
            <a:r>
              <a:rPr lang="pt-BR" altLang="es-US" sz="2400" b="1" dirty="0" err="1">
                <a:solidFill>
                  <a:srgbClr val="000000"/>
                </a:solidFill>
                <a:latin typeface="Arial" panose="020B0604020202020204" pitchFamily="34" charset="0"/>
                <a:cs typeface="Arial" panose="020B0604020202020204" pitchFamily="34" charset="0"/>
              </a:rPr>
              <a:t>LLauger</a:t>
            </a:r>
            <a:r>
              <a:rPr lang="pt-BR" altLang="es-US" sz="2400" b="1" dirty="0">
                <a:solidFill>
                  <a:srgbClr val="000000"/>
                </a:solidFill>
                <a:latin typeface="Arial" panose="020B0604020202020204" pitchFamily="34" charset="0"/>
                <a:cs typeface="Arial" panose="020B0604020202020204" pitchFamily="34" charset="0"/>
              </a:rPr>
              <a:t>.</a:t>
            </a:r>
            <a:r>
              <a:rPr lang="pt-BR" altLang="es-US" sz="2400" b="1" baseline="30000" dirty="0">
                <a:solidFill>
                  <a:srgbClr val="000000"/>
                </a:solidFill>
                <a:latin typeface="Arial" panose="020B0604020202020204" pitchFamily="34" charset="0"/>
                <a:cs typeface="Arial" panose="020B0604020202020204" pitchFamily="34" charset="0"/>
              </a:rPr>
              <a:t> (1)</a:t>
            </a:r>
            <a:endParaRPr lang="en-US" altLang="es-US" sz="2400" dirty="0">
              <a:solidFill>
                <a:srgbClr val="000000"/>
              </a:solidFill>
              <a:latin typeface="Arial" panose="020B0604020202020204" pitchFamily="34" charset="0"/>
              <a:cs typeface="Arial" panose="020B0604020202020204" pitchFamily="34" charset="0"/>
            </a:endParaRPr>
          </a:p>
          <a:p>
            <a:pPr lvl="0"/>
            <a:r>
              <a:rPr lang="pt-BR" altLang="es-US" sz="2400" b="1" dirty="0">
                <a:solidFill>
                  <a:prstClr val="black"/>
                </a:solidFill>
                <a:latin typeface="Arial" panose="020B0604020202020204" pitchFamily="34" charset="0"/>
                <a:cs typeface="Arial" panose="020B0604020202020204" pitchFamily="34" charset="0"/>
              </a:rPr>
              <a:t>DrC. Calixto Hernández Cruz.</a:t>
            </a:r>
            <a:r>
              <a:rPr lang="pt-BR" altLang="es-US" sz="2400" b="1" baseline="30000" dirty="0">
                <a:solidFill>
                  <a:srgbClr val="000000"/>
                </a:solidFill>
                <a:latin typeface="Arial" panose="020B0604020202020204" pitchFamily="34" charset="0"/>
                <a:cs typeface="Arial" panose="020B0604020202020204" pitchFamily="34" charset="0"/>
              </a:rPr>
              <a:t> (1)</a:t>
            </a:r>
            <a:endParaRPr lang="pt-BR" altLang="es-US" sz="2400" b="1" dirty="0">
              <a:solidFill>
                <a:prstClr val="black"/>
              </a:solidFill>
              <a:latin typeface="Arial" panose="020B0604020202020204" pitchFamily="34" charset="0"/>
              <a:cs typeface="Arial" panose="020B0604020202020204" pitchFamily="34" charset="0"/>
            </a:endParaRPr>
          </a:p>
          <a:p>
            <a:pPr lvl="0"/>
            <a:r>
              <a:rPr lang="es-MX" sz="2400" dirty="0">
                <a:solidFill>
                  <a:srgbClr val="000000"/>
                </a:solidFill>
                <a:latin typeface="Arial" panose="020B0604020202020204" pitchFamily="34" charset="0"/>
                <a:ea typeface="Batang"/>
                <a:cs typeface="Arial" panose="020B0604020202020204" pitchFamily="34" charset="0"/>
              </a:rPr>
              <a:t>Dra. Aliette García </a:t>
            </a:r>
            <a:r>
              <a:rPr lang="es-MX" sz="2400" dirty="0" err="1">
                <a:solidFill>
                  <a:srgbClr val="000000"/>
                </a:solidFill>
                <a:latin typeface="Arial" panose="020B0604020202020204" pitchFamily="34" charset="0"/>
                <a:ea typeface="Batang"/>
                <a:cs typeface="Arial" panose="020B0604020202020204" pitchFamily="34" charset="0"/>
              </a:rPr>
              <a:t>García</a:t>
            </a:r>
            <a:r>
              <a:rPr lang="es-MX" sz="2400" dirty="0">
                <a:solidFill>
                  <a:srgbClr val="000000"/>
                </a:solidFill>
                <a:latin typeface="Arial" panose="020B0604020202020204" pitchFamily="34" charset="0"/>
                <a:ea typeface="Batang"/>
                <a:cs typeface="Arial" panose="020B0604020202020204" pitchFamily="34" charset="0"/>
              </a:rPr>
              <a:t>.</a:t>
            </a:r>
            <a:r>
              <a:rPr lang="pt-BR" altLang="es-US" sz="2400" baseline="30000" dirty="0">
                <a:solidFill>
                  <a:srgbClr val="000000"/>
                </a:solidFill>
                <a:latin typeface="Arial" panose="020B0604020202020204" pitchFamily="34" charset="0"/>
                <a:cs typeface="Arial" panose="020B0604020202020204" pitchFamily="34" charset="0"/>
              </a:rPr>
              <a:t> (1)</a:t>
            </a:r>
            <a:endParaRPr lang="en-US" altLang="es-US" sz="2400" dirty="0">
              <a:solidFill>
                <a:srgbClr val="000000"/>
              </a:solidFill>
              <a:latin typeface="Arial" panose="020B0604020202020204" pitchFamily="34" charset="0"/>
              <a:cs typeface="Arial" panose="020B0604020202020204" pitchFamily="34" charset="0"/>
            </a:endParaRPr>
          </a:p>
          <a:p>
            <a:pPr lvl="0"/>
            <a:endParaRPr lang="es-US" dirty="0">
              <a:solidFill>
                <a:prstClr val="black"/>
              </a:solidFill>
            </a:endParaRPr>
          </a:p>
          <a:p>
            <a:pPr algn="ctr"/>
            <a:endParaRPr lang="en-CA" sz="3200" b="1" dirty="0">
              <a:solidFill>
                <a:srgbClr val="202124"/>
              </a:solidFill>
              <a:latin typeface="Comic Sans MS" panose="030F0702030302020204" pitchFamily="66" charset="0"/>
            </a:endParaRPr>
          </a:p>
        </p:txBody>
      </p:sp>
      <p:sp>
        <p:nvSpPr>
          <p:cNvPr id="11" name="Rectangle 19">
            <a:extLst>
              <a:ext uri="{FF2B5EF4-FFF2-40B4-BE49-F238E27FC236}">
                <a16:creationId xmlns:a16="http://schemas.microsoft.com/office/drawing/2014/main" id="{FF02C55A-EF2B-4DA7-AE26-B5E2AFAC084F}"/>
              </a:ext>
            </a:extLst>
          </p:cNvPr>
          <p:cNvSpPr/>
          <p:nvPr/>
        </p:nvSpPr>
        <p:spPr>
          <a:xfrm>
            <a:off x="914403" y="9834820"/>
            <a:ext cx="7891322" cy="1608173"/>
          </a:xfrm>
          <a:prstGeom prst="rect">
            <a:avLst/>
          </a:prstGeom>
        </p:spPr>
        <p:txBody>
          <a:bodyPr wrap="square" lIns="129580" tIns="64790" rIns="129580" bIns="64790">
            <a:spAutoFit/>
          </a:bodyPr>
          <a:lstStyle/>
          <a:p>
            <a:pPr algn="ctr"/>
            <a:endParaRPr lang="en-CA" sz="3200" b="1" dirty="0">
              <a:solidFill>
                <a:srgbClr val="202124"/>
              </a:solidFill>
              <a:latin typeface="Comic Sans MS" panose="030F0702030302020204" pitchFamily="66" charset="0"/>
            </a:endParaRPr>
          </a:p>
          <a:p>
            <a:pPr algn="ctr"/>
            <a:r>
              <a:rPr lang="en-CA" sz="3200" b="1" dirty="0" err="1">
                <a:solidFill>
                  <a:srgbClr val="202124"/>
                </a:solidFill>
                <a:latin typeface="Bookman Old Style" pitchFamily="18" charset="0"/>
              </a:rPr>
              <a:t>Institución</a:t>
            </a:r>
            <a:r>
              <a:rPr lang="en-CA" sz="3200" b="1" dirty="0">
                <a:solidFill>
                  <a:srgbClr val="202124"/>
                </a:solidFill>
                <a:latin typeface="Bookman Old Style" pitchFamily="18" charset="0"/>
              </a:rPr>
              <a:t>: Hospital </a:t>
            </a:r>
            <a:r>
              <a:rPr lang="en-CA" sz="3200" b="1" dirty="0" err="1">
                <a:solidFill>
                  <a:srgbClr val="202124"/>
                </a:solidFill>
                <a:latin typeface="Bookman Old Style" pitchFamily="18" charset="0"/>
              </a:rPr>
              <a:t>Clínico</a:t>
            </a:r>
            <a:r>
              <a:rPr lang="en-CA" sz="3200" b="1" dirty="0">
                <a:solidFill>
                  <a:srgbClr val="202124"/>
                </a:solidFill>
                <a:latin typeface="Bookman Old Style" pitchFamily="18" charset="0"/>
              </a:rPr>
              <a:t> Quirúrgico Hermanos </a:t>
            </a:r>
            <a:r>
              <a:rPr lang="en-CA" sz="3200" b="1" dirty="0" err="1">
                <a:solidFill>
                  <a:srgbClr val="202124"/>
                </a:solidFill>
                <a:latin typeface="Bookman Old Style" pitchFamily="18" charset="0"/>
              </a:rPr>
              <a:t>Amejeiras</a:t>
            </a:r>
            <a:r>
              <a:rPr lang="en-CA" sz="3200" b="1" dirty="0">
                <a:solidFill>
                  <a:srgbClr val="202124"/>
                </a:solidFill>
                <a:latin typeface="Bookman Old Style" pitchFamily="18" charset="0"/>
              </a:rPr>
              <a:t> .</a:t>
            </a:r>
            <a:endParaRPr lang="en-CA" sz="3200" b="1" dirty="0">
              <a:solidFill>
                <a:srgbClr val="202124"/>
              </a:solidFill>
              <a:latin typeface="Comic Sans MS" panose="030F0702030302020204" pitchFamily="66" charset="0"/>
            </a:endParaRPr>
          </a:p>
        </p:txBody>
      </p:sp>
      <p:sp>
        <p:nvSpPr>
          <p:cNvPr id="4" name="AutoShape 4" descr="Encabezado de página"/>
          <p:cNvSpPr>
            <a:spLocks noChangeAspect="1" noChangeArrowheads="1"/>
          </p:cNvSpPr>
          <p:nvPr/>
        </p:nvSpPr>
        <p:spPr bwMode="auto">
          <a:xfrm>
            <a:off x="155575" y="-411163"/>
            <a:ext cx="9144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8" name="Imagen 27"/>
          <p:cNvPicPr>
            <a:picLocks noChangeAspect="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artisticMarker/>
                    </a14:imgEffect>
                  </a14:imgLayer>
                </a14:imgProps>
              </a:ext>
              <a:ext uri="{28A0092B-C50C-407E-A947-70E740481C1C}">
                <a14:useLocalDpi xmlns:a14="http://schemas.microsoft.com/office/drawing/2010/main" val="0"/>
              </a:ext>
            </a:extLst>
          </a:blip>
          <a:stretch>
            <a:fillRect/>
          </a:stretch>
        </p:blipFill>
        <p:spPr>
          <a:xfrm>
            <a:off x="6773085" y="11414654"/>
            <a:ext cx="2893425" cy="1514475"/>
          </a:xfrm>
          <a:prstGeom prst="rect">
            <a:avLst/>
          </a:prstGeom>
        </p:spPr>
      </p:pic>
      <p:grpSp>
        <p:nvGrpSpPr>
          <p:cNvPr id="69" name="Grupo 68"/>
          <p:cNvGrpSpPr/>
          <p:nvPr/>
        </p:nvGrpSpPr>
        <p:grpSpPr>
          <a:xfrm>
            <a:off x="-235134" y="-157926"/>
            <a:ext cx="10033597" cy="13142089"/>
            <a:chOff x="-235134" y="-157926"/>
            <a:chExt cx="10033597" cy="13142089"/>
          </a:xfrm>
        </p:grpSpPr>
        <p:pic>
          <p:nvPicPr>
            <p:cNvPr id="1026" name="Picture 2" descr="H:\HEMATOLOGIA 2023\PARA PROMO\Logo HMT 2023.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a:solidFill>
                    <a:srgbClr val="FFFFFF"/>
                  </a:solidFill>
                </a14:hiddenFill>
              </a:ext>
            </a:extLst>
          </p:spPr>
        </p:pic>
        <p:grpSp>
          <p:nvGrpSpPr>
            <p:cNvPr id="25" name="Grupo 24"/>
            <p:cNvGrpSpPr/>
            <p:nvPr/>
          </p:nvGrpSpPr>
          <p:grpSpPr>
            <a:xfrm>
              <a:off x="232658" y="12491837"/>
              <a:ext cx="9250115" cy="492326"/>
              <a:chOff x="232658" y="12491837"/>
              <a:chExt cx="9250115" cy="492326"/>
            </a:xfrm>
          </p:grpSpPr>
          <p:grpSp>
            <p:nvGrpSpPr>
              <p:cNvPr id="24" name="Grupo 23"/>
              <p:cNvGrpSpPr/>
              <p:nvPr/>
            </p:nvGrpSpPr>
            <p:grpSpPr>
              <a:xfrm>
                <a:off x="232658" y="12491837"/>
                <a:ext cx="6473510" cy="45719"/>
                <a:chOff x="658810" y="1567543"/>
                <a:chExt cx="5729295" cy="0"/>
              </a:xfrm>
            </p:grpSpPr>
            <p:cxnSp>
              <p:nvCxnSpPr>
                <p:cNvPr id="22" name="Conector recto 2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6" name="Conector recto 2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7" name="Conector recto 2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29" name="Grupo 28"/>
              <p:cNvGrpSpPr/>
              <p:nvPr/>
            </p:nvGrpSpPr>
            <p:grpSpPr>
              <a:xfrm flipH="1">
                <a:off x="233635" y="12693995"/>
                <a:ext cx="9249138" cy="290168"/>
                <a:chOff x="658810" y="1567543"/>
                <a:chExt cx="5729295" cy="0"/>
              </a:xfrm>
            </p:grpSpPr>
            <p:cxnSp>
              <p:nvCxnSpPr>
                <p:cNvPr id="30" name="Conector recto 2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1" name="Conector recto 3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2" name="Conector recto 3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38" name="Grupo 37"/>
            <p:cNvGrpSpPr/>
            <p:nvPr/>
          </p:nvGrpSpPr>
          <p:grpSpPr>
            <a:xfrm rot="5400000">
              <a:off x="-5475473" y="6351657"/>
              <a:ext cx="11139487" cy="658810"/>
              <a:chOff x="232658" y="12491837"/>
              <a:chExt cx="9250115" cy="492326"/>
            </a:xfrm>
          </p:grpSpPr>
          <p:grpSp>
            <p:nvGrpSpPr>
              <p:cNvPr id="39" name="Grupo 38"/>
              <p:cNvGrpSpPr/>
              <p:nvPr/>
            </p:nvGrpSpPr>
            <p:grpSpPr>
              <a:xfrm>
                <a:off x="232658" y="12491837"/>
                <a:ext cx="6473510" cy="45719"/>
                <a:chOff x="658810" y="1567543"/>
                <a:chExt cx="5729295" cy="0"/>
              </a:xfrm>
            </p:grpSpPr>
            <p:cxnSp>
              <p:nvCxnSpPr>
                <p:cNvPr id="44" name="Conector recto 4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6" name="Conector recto 4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40" name="Grupo 39"/>
              <p:cNvGrpSpPr/>
              <p:nvPr/>
            </p:nvGrpSpPr>
            <p:grpSpPr>
              <a:xfrm flipH="1">
                <a:off x="233635" y="12693995"/>
                <a:ext cx="9249138" cy="290168"/>
                <a:chOff x="658810" y="1567543"/>
                <a:chExt cx="5729295" cy="0"/>
              </a:xfrm>
            </p:grpSpPr>
            <p:cxnSp>
              <p:nvCxnSpPr>
                <p:cNvPr id="41" name="Conector recto 40"/>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2" name="Conector recto 41"/>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3" name="Conector recto 42"/>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48" name="Grupo 47"/>
            <p:cNvGrpSpPr/>
            <p:nvPr/>
          </p:nvGrpSpPr>
          <p:grpSpPr>
            <a:xfrm rot="5400000" flipH="1" flipV="1">
              <a:off x="4058247" y="5983715"/>
              <a:ext cx="10821621" cy="658810"/>
              <a:chOff x="232658" y="12491837"/>
              <a:chExt cx="9250115" cy="492326"/>
            </a:xfrm>
          </p:grpSpPr>
          <p:grpSp>
            <p:nvGrpSpPr>
              <p:cNvPr id="49" name="Grupo 48"/>
              <p:cNvGrpSpPr/>
              <p:nvPr/>
            </p:nvGrpSpPr>
            <p:grpSpPr>
              <a:xfrm>
                <a:off x="232658" y="12491837"/>
                <a:ext cx="6473510" cy="45719"/>
                <a:chOff x="658810" y="1567543"/>
                <a:chExt cx="5729295" cy="0"/>
              </a:xfrm>
            </p:grpSpPr>
            <p:cxnSp>
              <p:nvCxnSpPr>
                <p:cNvPr id="54" name="Conector recto 5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55" name="Conector recto 5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56" name="Conector recto 5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50" name="Grupo 49"/>
              <p:cNvGrpSpPr/>
              <p:nvPr/>
            </p:nvGrpSpPr>
            <p:grpSpPr>
              <a:xfrm flipH="1">
                <a:off x="233635" y="12693995"/>
                <a:ext cx="9249138" cy="290168"/>
                <a:chOff x="658810" y="1567543"/>
                <a:chExt cx="5729295" cy="0"/>
              </a:xfrm>
            </p:grpSpPr>
            <p:cxnSp>
              <p:nvCxnSpPr>
                <p:cNvPr id="51" name="Conector recto 50"/>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52" name="Conector recto 51"/>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53" name="Conector recto 52"/>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57" name="Grupo 56"/>
            <p:cNvGrpSpPr/>
            <p:nvPr/>
          </p:nvGrpSpPr>
          <p:grpSpPr>
            <a:xfrm rot="10800000">
              <a:off x="1489163" y="-157926"/>
              <a:ext cx="6844940" cy="630135"/>
              <a:chOff x="232658" y="12491837"/>
              <a:chExt cx="9250115" cy="492326"/>
            </a:xfrm>
          </p:grpSpPr>
          <p:grpSp>
            <p:nvGrpSpPr>
              <p:cNvPr id="58" name="Grupo 57"/>
              <p:cNvGrpSpPr/>
              <p:nvPr/>
            </p:nvGrpSpPr>
            <p:grpSpPr>
              <a:xfrm>
                <a:off x="232658" y="12491837"/>
                <a:ext cx="6473510" cy="45719"/>
                <a:chOff x="658810" y="1567543"/>
                <a:chExt cx="5729295" cy="0"/>
              </a:xfrm>
            </p:grpSpPr>
            <p:cxnSp>
              <p:nvCxnSpPr>
                <p:cNvPr id="63" name="Conector recto 62"/>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64" name="Conector recto 63"/>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65" name="Conector recto 64"/>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59" name="Grupo 58"/>
              <p:cNvGrpSpPr/>
              <p:nvPr/>
            </p:nvGrpSpPr>
            <p:grpSpPr>
              <a:xfrm flipH="1">
                <a:off x="233635" y="12693995"/>
                <a:ext cx="9249138" cy="290168"/>
                <a:chOff x="658810" y="1567543"/>
                <a:chExt cx="5729295" cy="0"/>
              </a:xfrm>
            </p:grpSpPr>
            <p:cxnSp>
              <p:nvCxnSpPr>
                <p:cNvPr id="60" name="Conector recto 5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61" name="Conector recto 6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62" name="Conector recto 6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
        <p:nvSpPr>
          <p:cNvPr id="68" name="Rectángulo 67"/>
          <p:cNvSpPr/>
          <p:nvPr/>
        </p:nvSpPr>
        <p:spPr>
          <a:xfrm>
            <a:off x="8548481" y="27618"/>
            <a:ext cx="966195" cy="63911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3200" b="1" dirty="0"/>
              <a:t>ID</a:t>
            </a:r>
          </a:p>
        </p:txBody>
      </p:sp>
      <p:pic>
        <p:nvPicPr>
          <p:cNvPr id="47" name="Imagen 3">
            <a:extLst>
              <a:ext uri="{FF2B5EF4-FFF2-40B4-BE49-F238E27FC236}">
                <a16:creationId xmlns:a16="http://schemas.microsoft.com/office/drawing/2014/main" id="{36E1E21D-851B-4D9E-B187-C635B9A6398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a:xfrm>
            <a:off x="5560542" y="5001038"/>
            <a:ext cx="3546660" cy="4833782"/>
          </a:xfrm>
          <a:prstGeom prst="rect">
            <a:avLst/>
          </a:prstGeom>
        </p:spPr>
      </p:pic>
    </p:spTree>
    <p:extLst>
      <p:ext uri="{BB962C8B-B14F-4D97-AF65-F5344CB8AC3E}">
        <p14:creationId xmlns:p14="http://schemas.microsoft.com/office/powerpoint/2010/main" val="4035095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99426" y="64459"/>
            <a:ext cx="261755" cy="530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9580" tIns="64790" rIns="129580" bIns="64790" numCol="1" anchor="ctr" anchorCtr="0" compatLnSpc="1">
            <a:prstTxWarp prst="textNoShape">
              <a:avLst/>
            </a:prstTxWarp>
            <a:spAutoFit/>
          </a:bodyPr>
          <a:lstStyle/>
          <a:p>
            <a:endParaRPr lang="nl-BE"/>
          </a:p>
        </p:txBody>
      </p:sp>
      <p:sp>
        <p:nvSpPr>
          <p:cNvPr id="9" name="Rectangle 13">
            <a:extLst>
              <a:ext uri="{FF2B5EF4-FFF2-40B4-BE49-F238E27FC236}">
                <a16:creationId xmlns:a16="http://schemas.microsoft.com/office/drawing/2014/main" id="{5D25774B-025B-4D9C-912E-5A1EE97B4D3E}"/>
              </a:ext>
            </a:extLst>
          </p:cNvPr>
          <p:cNvSpPr/>
          <p:nvPr/>
        </p:nvSpPr>
        <p:spPr>
          <a:xfrm>
            <a:off x="2265603" y="817440"/>
            <a:ext cx="5509366" cy="746399"/>
          </a:xfrm>
          <a:prstGeom prst="rect">
            <a:avLst/>
          </a:prstGeom>
        </p:spPr>
        <p:txBody>
          <a:bodyPr wrap="square" lIns="129580" tIns="64790" rIns="129580" bIns="64790">
            <a:spAutoFit/>
          </a:bodyPr>
          <a:lstStyle/>
          <a:p>
            <a:pPr algn="ctr"/>
            <a:r>
              <a:rPr lang="en-CA" sz="4000" b="1" dirty="0" err="1">
                <a:solidFill>
                  <a:srgbClr val="202124"/>
                </a:solidFill>
                <a:latin typeface="Bookman Old Style" pitchFamily="18" charset="0"/>
              </a:rPr>
              <a:t>Introducción</a:t>
            </a:r>
            <a:endParaRPr lang="en-CA" b="1" dirty="0">
              <a:solidFill>
                <a:srgbClr val="202124"/>
              </a:solidFill>
              <a:latin typeface="Bookman Old Style" pitchFamily="18" charset="0"/>
            </a:endParaRPr>
          </a:p>
        </p:txBody>
      </p:sp>
      <p:grpSp>
        <p:nvGrpSpPr>
          <p:cNvPr id="11" name="Grupo 10"/>
          <p:cNvGrpSpPr/>
          <p:nvPr/>
        </p:nvGrpSpPr>
        <p:grpSpPr>
          <a:xfrm>
            <a:off x="-235134" y="-157926"/>
            <a:ext cx="10033597" cy="13142089"/>
            <a:chOff x="-235134" y="-157926"/>
            <a:chExt cx="10033597" cy="13142089"/>
          </a:xfrm>
        </p:grpSpPr>
        <p:pic>
          <p:nvPicPr>
            <p:cNvPr id="12" name="Picture 2" descr="H:\HEMATOLOGIA 2023\PARA PROMO\Logo HMT 202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upo 12"/>
            <p:cNvGrpSpPr/>
            <p:nvPr/>
          </p:nvGrpSpPr>
          <p:grpSpPr>
            <a:xfrm>
              <a:off x="232658" y="12491837"/>
              <a:ext cx="9250115" cy="492326"/>
              <a:chOff x="232658" y="12491837"/>
              <a:chExt cx="9250115" cy="492326"/>
            </a:xfrm>
          </p:grpSpPr>
          <p:grpSp>
            <p:nvGrpSpPr>
              <p:cNvPr id="41" name="Grupo 40"/>
              <p:cNvGrpSpPr/>
              <p:nvPr/>
            </p:nvGrpSpPr>
            <p:grpSpPr>
              <a:xfrm>
                <a:off x="232658" y="12491837"/>
                <a:ext cx="6473510" cy="45719"/>
                <a:chOff x="658810" y="1567543"/>
                <a:chExt cx="5729295" cy="0"/>
              </a:xfrm>
            </p:grpSpPr>
            <p:cxnSp>
              <p:nvCxnSpPr>
                <p:cNvPr id="46" name="Conector recto 45"/>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7" name="Conector recto 46"/>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42" name="Grupo 41"/>
              <p:cNvGrpSpPr/>
              <p:nvPr/>
            </p:nvGrpSpPr>
            <p:grpSpPr>
              <a:xfrm flipH="1">
                <a:off x="233635" y="12693995"/>
                <a:ext cx="9249138" cy="290168"/>
                <a:chOff x="658810" y="1567543"/>
                <a:chExt cx="5729295" cy="0"/>
              </a:xfrm>
            </p:grpSpPr>
            <p:cxnSp>
              <p:nvCxnSpPr>
                <p:cNvPr id="43" name="Conector recto 42"/>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4" name="Grupo 13"/>
            <p:cNvGrpSpPr/>
            <p:nvPr/>
          </p:nvGrpSpPr>
          <p:grpSpPr>
            <a:xfrm rot="5400000">
              <a:off x="-5475473" y="6351657"/>
              <a:ext cx="11139487" cy="658810"/>
              <a:chOff x="232658" y="12491837"/>
              <a:chExt cx="9250115" cy="492326"/>
            </a:xfrm>
          </p:grpSpPr>
          <p:grpSp>
            <p:nvGrpSpPr>
              <p:cNvPr id="33" name="Grupo 32"/>
              <p:cNvGrpSpPr/>
              <p:nvPr/>
            </p:nvGrpSpPr>
            <p:grpSpPr>
              <a:xfrm>
                <a:off x="232658" y="12491837"/>
                <a:ext cx="6473510" cy="45719"/>
                <a:chOff x="658810" y="1567543"/>
                <a:chExt cx="5729295" cy="0"/>
              </a:xfrm>
            </p:grpSpPr>
            <p:cxnSp>
              <p:nvCxnSpPr>
                <p:cNvPr id="38" name="Conector recto 37"/>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0" name="Conector recto 39"/>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34" name="Grupo 33"/>
              <p:cNvGrpSpPr/>
              <p:nvPr/>
            </p:nvGrpSpPr>
            <p:grpSpPr>
              <a:xfrm flipH="1">
                <a:off x="233635" y="12693995"/>
                <a:ext cx="9249138" cy="290168"/>
                <a:chOff x="658810" y="1567543"/>
                <a:chExt cx="5729295" cy="0"/>
              </a:xfrm>
            </p:grpSpPr>
            <p:cxnSp>
              <p:nvCxnSpPr>
                <p:cNvPr id="35" name="Conector recto 34"/>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5" name="Grupo 14"/>
            <p:cNvGrpSpPr/>
            <p:nvPr/>
          </p:nvGrpSpPr>
          <p:grpSpPr>
            <a:xfrm rot="5400000" flipH="1" flipV="1">
              <a:off x="4058247" y="5983715"/>
              <a:ext cx="10821621" cy="658810"/>
              <a:chOff x="232658" y="12491837"/>
              <a:chExt cx="9250115" cy="492326"/>
            </a:xfrm>
          </p:grpSpPr>
          <p:grpSp>
            <p:nvGrpSpPr>
              <p:cNvPr id="25" name="Grupo 24"/>
              <p:cNvGrpSpPr/>
              <p:nvPr/>
            </p:nvGrpSpPr>
            <p:grpSpPr>
              <a:xfrm>
                <a:off x="232658" y="12491837"/>
                <a:ext cx="6473510" cy="45719"/>
                <a:chOff x="658810" y="1567543"/>
                <a:chExt cx="5729295" cy="0"/>
              </a:xfrm>
            </p:grpSpPr>
            <p:cxnSp>
              <p:nvCxnSpPr>
                <p:cNvPr id="30" name="Conector recto 2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1" name="Conector recto 3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2" name="Conector recto 3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26" name="Grupo 25"/>
              <p:cNvGrpSpPr/>
              <p:nvPr/>
            </p:nvGrpSpPr>
            <p:grpSpPr>
              <a:xfrm flipH="1">
                <a:off x="233635" y="12693995"/>
                <a:ext cx="9249138" cy="290168"/>
                <a:chOff x="658810" y="1567543"/>
                <a:chExt cx="5729295" cy="0"/>
              </a:xfrm>
            </p:grpSpPr>
            <p:cxnSp>
              <p:nvCxnSpPr>
                <p:cNvPr id="27" name="Conector recto 26"/>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9" name="Conector recto 28"/>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6" name="Grupo 15"/>
            <p:cNvGrpSpPr/>
            <p:nvPr/>
          </p:nvGrpSpPr>
          <p:grpSpPr>
            <a:xfrm rot="10800000">
              <a:off x="1489163" y="-157926"/>
              <a:ext cx="6844940" cy="630135"/>
              <a:chOff x="232658" y="12491837"/>
              <a:chExt cx="9250115" cy="492326"/>
            </a:xfrm>
          </p:grpSpPr>
          <p:grpSp>
            <p:nvGrpSpPr>
              <p:cNvPr id="17" name="Grupo 16"/>
              <p:cNvGrpSpPr/>
              <p:nvPr/>
            </p:nvGrpSpPr>
            <p:grpSpPr>
              <a:xfrm>
                <a:off x="232658" y="12491837"/>
                <a:ext cx="6473510" cy="45719"/>
                <a:chOff x="658810" y="1567543"/>
                <a:chExt cx="5729295" cy="0"/>
              </a:xfrm>
            </p:grpSpPr>
            <p:cxnSp>
              <p:nvCxnSpPr>
                <p:cNvPr id="22" name="Conector recto 2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4" name="Conector recto 23"/>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18" name="Grupo 17"/>
              <p:cNvGrpSpPr/>
              <p:nvPr/>
            </p:nvGrpSpPr>
            <p:grpSpPr>
              <a:xfrm flipH="1">
                <a:off x="233635" y="12693995"/>
                <a:ext cx="9249138" cy="290168"/>
                <a:chOff x="658810" y="1567543"/>
                <a:chExt cx="5729295" cy="0"/>
              </a:xfrm>
            </p:grpSpPr>
            <p:cxnSp>
              <p:nvCxnSpPr>
                <p:cNvPr id="19" name="Conector recto 18"/>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1" name="Conector recto 20"/>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
        <p:nvSpPr>
          <p:cNvPr id="2" name="Rectángulo 1">
            <a:extLst>
              <a:ext uri="{FF2B5EF4-FFF2-40B4-BE49-F238E27FC236}">
                <a16:creationId xmlns:a16="http://schemas.microsoft.com/office/drawing/2014/main" id="{DF865B18-109A-4DE2-A40A-3D99DA6EC10F}"/>
              </a:ext>
            </a:extLst>
          </p:cNvPr>
          <p:cNvSpPr/>
          <p:nvPr/>
        </p:nvSpPr>
        <p:spPr>
          <a:xfrm>
            <a:off x="553622" y="1785865"/>
            <a:ext cx="8586029" cy="8586966"/>
          </a:xfrm>
          <a:prstGeom prst="rect">
            <a:avLst/>
          </a:prstGeom>
        </p:spPr>
        <p:txBody>
          <a:bodyPr wrap="square">
            <a:spAutoFit/>
          </a:bodyPr>
          <a:lstStyle/>
          <a:p>
            <a:pPr algn="just">
              <a:tabLst>
                <a:tab pos="215900" algn="l"/>
                <a:tab pos="431800" algn="l"/>
                <a:tab pos="449580" algn="l"/>
              </a:tabLst>
            </a:pPr>
            <a:r>
              <a:rPr lang="es-MX" sz="1800" dirty="0">
                <a:solidFill>
                  <a:srgbClr val="000000"/>
                </a:solidFill>
                <a:latin typeface="Arial" panose="020B0604020202020204" pitchFamily="34" charset="0"/>
                <a:ea typeface="Calibri" panose="020F0502020204030204" pitchFamily="34" charset="0"/>
                <a:cs typeface="Arial" panose="020B0604020202020204" pitchFamily="34" charset="0"/>
              </a:rPr>
              <a:t>La púrpura trombocitopénica trombótica (PTT) descrita por primera vez por </a:t>
            </a:r>
            <a:r>
              <a:rPr lang="es-MX" sz="1800" dirty="0" err="1">
                <a:solidFill>
                  <a:srgbClr val="000000"/>
                </a:solidFill>
                <a:latin typeface="Arial" panose="020B0604020202020204" pitchFamily="34" charset="0"/>
                <a:ea typeface="Calibri" panose="020F0502020204030204" pitchFamily="34" charset="0"/>
                <a:cs typeface="Arial" panose="020B0604020202020204" pitchFamily="34" charset="0"/>
              </a:rPr>
              <a:t>Moschowitz</a:t>
            </a:r>
            <a:r>
              <a:rPr lang="es-MX" sz="1800" dirty="0">
                <a:solidFill>
                  <a:srgbClr val="000000"/>
                </a:solidFill>
                <a:latin typeface="Arial" panose="020B0604020202020204" pitchFamily="34" charset="0"/>
                <a:ea typeface="Calibri" panose="020F0502020204030204" pitchFamily="34" charset="0"/>
                <a:cs typeface="Arial" panose="020B0604020202020204" pitchFamily="34" charset="0"/>
              </a:rPr>
              <a:t> en 1925, pertenece al conjunto de microangiopatías trombóticas (MAT); definido como un síndrome clínico que incluye: anemia hemolítica no inmune, presencia de esquistocitos en el extendido de sangre periférica y trombocitopenia</a:t>
            </a:r>
            <a:r>
              <a:rPr lang="es-MX" sz="1800" baseline="-25000" dirty="0">
                <a:solidFill>
                  <a:srgbClr val="000000"/>
                </a:solidFill>
                <a:latin typeface="Arial" panose="020B0604020202020204" pitchFamily="34" charset="0"/>
                <a:ea typeface="Calibri" panose="020F0502020204030204" pitchFamily="34" charset="0"/>
                <a:cs typeface="Arial" panose="020B0604020202020204" pitchFamily="34" charset="0"/>
              </a:rPr>
              <a:t>. </a:t>
            </a:r>
          </a:p>
          <a:p>
            <a:pPr algn="just">
              <a:tabLst>
                <a:tab pos="215900" algn="l"/>
                <a:tab pos="431800" algn="l"/>
                <a:tab pos="449580" algn="l"/>
              </a:tabLst>
            </a:pPr>
            <a:endParaRPr lang="es-US" sz="1800" dirty="0">
              <a:latin typeface="Arial" panose="020B0604020202020204" pitchFamily="34" charset="0"/>
              <a:ea typeface="Batang"/>
              <a:cs typeface="Arial" panose="020B0604020202020204" pitchFamily="34" charset="0"/>
            </a:endParaRPr>
          </a:p>
          <a:p>
            <a:pPr algn="just">
              <a:tabLst>
                <a:tab pos="215900" algn="l"/>
                <a:tab pos="431800" algn="l"/>
                <a:tab pos="449580" algn="l"/>
              </a:tabLst>
            </a:pPr>
            <a:r>
              <a:rPr lang="es-US" sz="1800" dirty="0">
                <a:latin typeface="Arial" panose="020B0604020202020204" pitchFamily="34" charset="0"/>
                <a:ea typeface="Times New Roman" panose="02020603050405020304" pitchFamily="18" charset="0"/>
                <a:cs typeface="Arial" panose="020B0604020202020204" pitchFamily="34" charset="0"/>
              </a:rPr>
              <a:t>La lista de entidades asociadas a la aparición de una MAT es amplia, las entidades más importantes son la PTT en sus variedades congénita y adquirida (autoinmunitaria), el SUH típico asociado a infección por </a:t>
            </a:r>
            <a:r>
              <a:rPr lang="es-US" sz="1800" dirty="0" err="1">
                <a:latin typeface="Arial" panose="020B0604020202020204" pitchFamily="34" charset="0"/>
                <a:ea typeface="Times New Roman" panose="02020603050405020304" pitchFamily="18" charset="0"/>
                <a:cs typeface="Arial" panose="020B0604020202020204" pitchFamily="34" charset="0"/>
              </a:rPr>
              <a:t>Escherichia</a:t>
            </a:r>
            <a:r>
              <a:rPr lang="es-US" sz="1800" dirty="0">
                <a:latin typeface="Arial" panose="020B0604020202020204" pitchFamily="34" charset="0"/>
                <a:ea typeface="Times New Roman" panose="02020603050405020304" pitchFamily="18" charset="0"/>
                <a:cs typeface="Arial" panose="020B0604020202020204" pitchFamily="34" charset="0"/>
              </a:rPr>
              <a:t> </a:t>
            </a:r>
            <a:r>
              <a:rPr lang="es-US" sz="1800" dirty="0" err="1">
                <a:latin typeface="Arial" panose="020B0604020202020204" pitchFamily="34" charset="0"/>
                <a:ea typeface="Times New Roman" panose="02020603050405020304" pitchFamily="18" charset="0"/>
                <a:cs typeface="Arial" panose="020B0604020202020204" pitchFamily="34" charset="0"/>
              </a:rPr>
              <a:t>coli</a:t>
            </a:r>
            <a:r>
              <a:rPr lang="es-US" sz="1800" dirty="0">
                <a:latin typeface="Arial" panose="020B0604020202020204" pitchFamily="34" charset="0"/>
                <a:ea typeface="Times New Roman" panose="02020603050405020304" pitchFamily="18" charset="0"/>
                <a:cs typeface="Arial" panose="020B0604020202020204" pitchFamily="34" charset="0"/>
              </a:rPr>
              <a:t> (E. </a:t>
            </a:r>
            <a:r>
              <a:rPr lang="es-US" sz="1800" dirty="0" err="1">
                <a:latin typeface="Arial" panose="020B0604020202020204" pitchFamily="34" charset="0"/>
                <a:ea typeface="Times New Roman" panose="02020603050405020304" pitchFamily="18" charset="0"/>
                <a:cs typeface="Arial" panose="020B0604020202020204" pitchFamily="34" charset="0"/>
              </a:rPr>
              <a:t>coli</a:t>
            </a:r>
            <a:r>
              <a:rPr lang="es-US" sz="1800" dirty="0">
                <a:latin typeface="Arial" panose="020B0604020202020204" pitchFamily="34" charset="0"/>
                <a:ea typeface="Times New Roman" panose="02020603050405020304" pitchFamily="18" charset="0"/>
                <a:cs typeface="Arial" panose="020B0604020202020204" pitchFamily="34" charset="0"/>
              </a:rPr>
              <a:t>) productora de toxina Shiga (SUH asociado a diarrea o STEC-SUH) y el </a:t>
            </a:r>
            <a:r>
              <a:rPr lang="es-US" sz="1800" dirty="0" err="1">
                <a:latin typeface="Arial" panose="020B0604020202020204" pitchFamily="34" charset="0"/>
                <a:ea typeface="Times New Roman" panose="02020603050405020304" pitchFamily="18" charset="0"/>
                <a:cs typeface="Arial" panose="020B0604020202020204" pitchFamily="34" charset="0"/>
              </a:rPr>
              <a:t>SUHa</a:t>
            </a:r>
            <a:r>
              <a:rPr lang="es-US" sz="1800" dirty="0">
                <a:latin typeface="Arial" panose="020B0604020202020204" pitchFamily="34" charset="0"/>
                <a:ea typeface="Times New Roman" panose="02020603050405020304" pitchFamily="18" charset="0"/>
                <a:cs typeface="Arial" panose="020B0604020202020204" pitchFamily="34" charset="0"/>
              </a:rPr>
              <a:t>. Tanto la PTT como las diferentes variedades de SUH son entidades muy poco frecuentes. </a:t>
            </a:r>
          </a:p>
          <a:p>
            <a:pPr algn="just">
              <a:tabLst>
                <a:tab pos="215900" algn="l"/>
                <a:tab pos="431800" algn="l"/>
                <a:tab pos="449580" algn="l"/>
              </a:tabLst>
            </a:pPr>
            <a:endParaRPr lang="es-US" sz="1800" dirty="0">
              <a:latin typeface="Arial" panose="020B0604020202020204" pitchFamily="34" charset="0"/>
              <a:ea typeface="Batang"/>
              <a:cs typeface="Arial" panose="020B0604020202020204" pitchFamily="34" charset="0"/>
            </a:endParaRPr>
          </a:p>
          <a:p>
            <a:pPr algn="just">
              <a:tabLst>
                <a:tab pos="215900" algn="l"/>
                <a:tab pos="431800" algn="l"/>
                <a:tab pos="449580" algn="l"/>
              </a:tabLst>
            </a:pPr>
            <a:r>
              <a:rPr lang="es-US" sz="1800" dirty="0">
                <a:latin typeface="Arial" panose="020B0604020202020204" pitchFamily="34" charset="0"/>
                <a:ea typeface="Times New Roman" panose="02020603050405020304" pitchFamily="18" charset="0"/>
                <a:cs typeface="Arial" panose="020B0604020202020204" pitchFamily="34" charset="0"/>
              </a:rPr>
              <a:t>De la PTT congénita (síndrome de </a:t>
            </a:r>
            <a:r>
              <a:rPr lang="es-US" sz="1800" dirty="0" err="1">
                <a:latin typeface="Arial" panose="020B0604020202020204" pitchFamily="34" charset="0"/>
                <a:ea typeface="Times New Roman" panose="02020603050405020304" pitchFamily="18" charset="0"/>
                <a:cs typeface="Arial" panose="020B0604020202020204" pitchFamily="34" charset="0"/>
              </a:rPr>
              <a:t>Upshaw-Schulman</a:t>
            </a:r>
            <a:r>
              <a:rPr lang="es-US" sz="1800" dirty="0">
                <a:latin typeface="Arial" panose="020B0604020202020204" pitchFamily="34" charset="0"/>
                <a:ea typeface="Times New Roman" panose="02020603050405020304" pitchFamily="18" charset="0"/>
                <a:cs typeface="Arial" panose="020B0604020202020204" pitchFamily="34" charset="0"/>
              </a:rPr>
              <a:t>) se han publicado algo más de 110 casos en la literatura médica, y su incidencia y prevalencia exacta se desconocen, aunque probablemente estén subestimadas. Es más frecuente en la infancia y la adolescencia, pero puede aparecer a cualquier edad.</a:t>
            </a:r>
            <a:r>
              <a:rPr lang="es-US" sz="1800" dirty="0">
                <a:latin typeface="Arial" panose="020B0604020202020204" pitchFamily="34" charset="0"/>
                <a:ea typeface="Times New Roman" panose="02020603050405020304" pitchFamily="18" charset="0"/>
              </a:rPr>
              <a:t> </a:t>
            </a:r>
          </a:p>
          <a:p>
            <a:pPr algn="just">
              <a:tabLst>
                <a:tab pos="215900" algn="l"/>
                <a:tab pos="431800" algn="l"/>
                <a:tab pos="449580" algn="l"/>
              </a:tabLst>
            </a:pPr>
            <a:endParaRPr lang="es-US" sz="1800" dirty="0">
              <a:latin typeface="Arial" panose="020B0604020202020204" pitchFamily="34" charset="0"/>
              <a:ea typeface="Times New Roman" panose="02020603050405020304" pitchFamily="18" charset="0"/>
            </a:endParaRPr>
          </a:p>
          <a:p>
            <a:pPr algn="just">
              <a:tabLst>
                <a:tab pos="215900" algn="l"/>
                <a:tab pos="431800" algn="l"/>
                <a:tab pos="449580" algn="l"/>
              </a:tabLst>
            </a:pPr>
            <a:r>
              <a:rPr lang="es-US" sz="1800" dirty="0">
                <a:latin typeface="Arial" panose="020B0604020202020204" pitchFamily="34" charset="0"/>
                <a:ea typeface="Times New Roman" panose="02020603050405020304" pitchFamily="18" charset="0"/>
              </a:rPr>
              <a:t>Las formas que comienzan en la edad adulta suelen aparecer desencadenadas también por los factores de riesgo mencionados. En mujeres, el embarazo es un factor precipitante típico para el inicio. Hay casos que no comienzan hasta los 50-60 años, en forma de accidentes isquémicos transitorios, accidentes cerebrovasculares aislados o enfermedad renal, en ocasiones sin microangiopatía concurrente. También se han publicado casos asintomáticos y otros con trombocitopenia aislada.</a:t>
            </a:r>
            <a:r>
              <a:rPr lang="es-US" sz="1800" baseline="30000" dirty="0">
                <a:latin typeface="Arial" panose="020B0604020202020204" pitchFamily="34" charset="0"/>
                <a:ea typeface="Times New Roman" panose="02020603050405020304" pitchFamily="18" charset="0"/>
              </a:rPr>
              <a:t> </a:t>
            </a:r>
          </a:p>
          <a:p>
            <a:pPr algn="just">
              <a:tabLst>
                <a:tab pos="215900" algn="l"/>
                <a:tab pos="431800" algn="l"/>
                <a:tab pos="449580" algn="l"/>
              </a:tabLst>
            </a:pPr>
            <a:endParaRPr lang="es-US" sz="1200" dirty="0">
              <a:latin typeface="Times New Roman" panose="02020603050405020304" pitchFamily="18" charset="0"/>
              <a:ea typeface="Batang"/>
            </a:endParaRPr>
          </a:p>
          <a:p>
            <a:pPr algn="just">
              <a:tabLst>
                <a:tab pos="215900" algn="l"/>
                <a:tab pos="431800" algn="l"/>
                <a:tab pos="449580" algn="l"/>
              </a:tabLst>
            </a:pPr>
            <a:r>
              <a:rPr lang="es-MX" sz="1800" dirty="0">
                <a:solidFill>
                  <a:srgbClr val="000000"/>
                </a:solidFill>
                <a:latin typeface="Arial" panose="020B0604020202020204" pitchFamily="34" charset="0"/>
                <a:ea typeface="Calibri" panose="020F0502020204030204" pitchFamily="34" charset="0"/>
              </a:rPr>
              <a:t>Históricamente, se ha descrito una mortalidad sin tratamiento cercana al 100%, la cual se ha reducido al 20% con las terapias actuales. De aquí la importancia de realizar un diagnóstico oportuno ya que la instauración rápida de tratamiento es un factor pronóstico para la enfermedad. </a:t>
            </a:r>
            <a:endParaRPr lang="es-US" sz="1200" dirty="0">
              <a:latin typeface="Times New Roman" panose="02020603050405020304" pitchFamily="18" charset="0"/>
              <a:ea typeface="Batang"/>
            </a:endParaRPr>
          </a:p>
          <a:p>
            <a:pPr algn="just">
              <a:tabLst>
                <a:tab pos="215900" algn="l"/>
                <a:tab pos="431800" algn="l"/>
                <a:tab pos="449580" algn="l"/>
              </a:tabLst>
            </a:pPr>
            <a:endParaRPr lang="es-US" sz="1800" dirty="0">
              <a:latin typeface="Arial" panose="020B0604020202020204" pitchFamily="34" charset="0"/>
              <a:ea typeface="Batang"/>
              <a:cs typeface="Arial" panose="020B0604020202020204" pitchFamily="34" charset="0"/>
            </a:endParaRPr>
          </a:p>
        </p:txBody>
      </p:sp>
    </p:spTree>
    <p:extLst>
      <p:ext uri="{BB962C8B-B14F-4D97-AF65-F5344CB8AC3E}">
        <p14:creationId xmlns:p14="http://schemas.microsoft.com/office/powerpoint/2010/main" val="1023988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99426" y="64459"/>
            <a:ext cx="261755" cy="530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9580" tIns="64790" rIns="129580" bIns="64790" numCol="1" anchor="ctr" anchorCtr="0" compatLnSpc="1">
            <a:prstTxWarp prst="textNoShape">
              <a:avLst/>
            </a:prstTxWarp>
            <a:spAutoFit/>
          </a:bodyPr>
          <a:lstStyle/>
          <a:p>
            <a:endParaRPr lang="nl-BE"/>
          </a:p>
        </p:txBody>
      </p:sp>
      <p:sp>
        <p:nvSpPr>
          <p:cNvPr id="2" name="Rectángulo 1"/>
          <p:cNvSpPr/>
          <p:nvPr/>
        </p:nvSpPr>
        <p:spPr>
          <a:xfrm>
            <a:off x="93217" y="642049"/>
            <a:ext cx="9565441" cy="530955"/>
          </a:xfrm>
          <a:prstGeom prst="rect">
            <a:avLst/>
          </a:prstGeom>
        </p:spPr>
        <p:txBody>
          <a:bodyPr wrap="square" lIns="129580" tIns="64790" rIns="129580" bIns="64790">
            <a:spAutoFit/>
          </a:bodyPr>
          <a:lstStyle/>
          <a:p>
            <a:r>
              <a:rPr lang="en-US" dirty="0"/>
              <a:t> </a:t>
            </a:r>
          </a:p>
        </p:txBody>
      </p:sp>
      <p:sp>
        <p:nvSpPr>
          <p:cNvPr id="9" name="Rectangle 13">
            <a:extLst>
              <a:ext uri="{FF2B5EF4-FFF2-40B4-BE49-F238E27FC236}">
                <a16:creationId xmlns:a16="http://schemas.microsoft.com/office/drawing/2014/main" id="{5D25774B-025B-4D9C-912E-5A1EE97B4D3E}"/>
              </a:ext>
            </a:extLst>
          </p:cNvPr>
          <p:cNvSpPr/>
          <p:nvPr/>
        </p:nvSpPr>
        <p:spPr>
          <a:xfrm>
            <a:off x="2114554" y="665040"/>
            <a:ext cx="7025098" cy="623288"/>
          </a:xfrm>
          <a:prstGeom prst="rect">
            <a:avLst/>
          </a:prstGeom>
        </p:spPr>
        <p:txBody>
          <a:bodyPr wrap="square" lIns="129580" tIns="64790" rIns="129580" bIns="64790">
            <a:spAutoFit/>
          </a:bodyPr>
          <a:lstStyle/>
          <a:p>
            <a:pPr lvl="0" algn="ctr"/>
            <a:r>
              <a:rPr lang="en-CA" sz="3200" b="1" dirty="0">
                <a:solidFill>
                  <a:srgbClr val="202124"/>
                </a:solidFill>
                <a:latin typeface="Bookman Old Style" pitchFamily="18" charset="0"/>
              </a:rPr>
              <a:t>PRESENTACIÓN DEL CASO</a:t>
            </a:r>
          </a:p>
        </p:txBody>
      </p:sp>
      <p:sp>
        <p:nvSpPr>
          <p:cNvPr id="11" name="10 CuadroTexto"/>
          <p:cNvSpPr txBox="1"/>
          <p:nvPr/>
        </p:nvSpPr>
        <p:spPr>
          <a:xfrm>
            <a:off x="553622" y="1173004"/>
            <a:ext cx="8315512" cy="11674991"/>
          </a:xfrm>
          <a:prstGeom prst="rect">
            <a:avLst/>
          </a:prstGeom>
          <a:noFill/>
        </p:spPr>
        <p:txBody>
          <a:bodyPr wrap="square" rtlCol="0">
            <a:spAutoFit/>
          </a:bodyPr>
          <a:lstStyle/>
          <a:p>
            <a:pPr lvl="0" algn="just" defTabSz="914400" fontAlgn="base">
              <a:lnSpc>
                <a:spcPct val="150000"/>
              </a:lnSpc>
              <a:spcBef>
                <a:spcPct val="0"/>
              </a:spcBef>
              <a:spcAft>
                <a:spcPct val="0"/>
              </a:spcAft>
            </a:pPr>
            <a:r>
              <a:rPr lang="es-ES" altLang="es-US" sz="1800" b="1" dirty="0">
                <a:solidFill>
                  <a:prstClr val="black"/>
                </a:solidFill>
                <a:latin typeface="Arial" panose="020B0604020202020204" pitchFamily="34" charset="0"/>
                <a:cs typeface="Arial" panose="020B0604020202020204" pitchFamily="34" charset="0"/>
              </a:rPr>
              <a:t>Paciente LPA, blanca, femenina, 23 años de edad, buena salud anterior remitida con diagnóstico de PTT, a su llegada se constata fiebre, anemia, manifestaciones purpúricas, no </a:t>
            </a:r>
            <a:r>
              <a:rPr lang="es-ES" altLang="es-US" sz="1800" b="1" dirty="0" err="1">
                <a:solidFill>
                  <a:prstClr val="black"/>
                </a:solidFill>
                <a:latin typeface="Arial" panose="020B0604020202020204" pitchFamily="34" charset="0"/>
                <a:cs typeface="Arial" panose="020B0604020202020204" pitchFamily="34" charset="0"/>
              </a:rPr>
              <a:t>íctero</a:t>
            </a:r>
            <a:r>
              <a:rPr lang="es-ES" altLang="es-US" sz="1800" b="1" dirty="0">
                <a:solidFill>
                  <a:prstClr val="black"/>
                </a:solidFill>
                <a:latin typeface="Arial" panose="020B0604020202020204" pitchFamily="34" charset="0"/>
                <a:cs typeface="Arial" panose="020B0604020202020204" pitchFamily="34" charset="0"/>
              </a:rPr>
              <a:t>. Se indican y reciben los estudios que confirman este diagnóstico (anemia, </a:t>
            </a:r>
            <a:r>
              <a:rPr lang="es-ES" altLang="es-US" sz="1800" b="1" dirty="0" err="1">
                <a:solidFill>
                  <a:prstClr val="black"/>
                </a:solidFill>
                <a:latin typeface="Arial" panose="020B0604020202020204" pitchFamily="34" charset="0"/>
                <a:cs typeface="Arial" panose="020B0604020202020204" pitchFamily="34" charset="0"/>
              </a:rPr>
              <a:t>reticulocitosis</a:t>
            </a:r>
            <a:r>
              <a:rPr lang="es-ES" altLang="es-US" sz="1800" b="1" dirty="0">
                <a:solidFill>
                  <a:prstClr val="black"/>
                </a:solidFill>
                <a:latin typeface="Arial" panose="020B0604020202020204" pitchFamily="34" charset="0"/>
                <a:cs typeface="Arial" panose="020B0604020202020204" pitchFamily="34" charset="0"/>
              </a:rPr>
              <a:t>, patrón hemolítico en sangre periférica, bilirrubinemia a expensas de la indirecta, DHL elevada pero sin afectación renal), además de indicarse los estudios necesarios para detectar alguna patología subyacente.</a:t>
            </a:r>
          </a:p>
          <a:p>
            <a:pPr lvl="0" algn="just" defTabSz="914400" fontAlgn="base">
              <a:lnSpc>
                <a:spcPct val="150000"/>
              </a:lnSpc>
              <a:spcBef>
                <a:spcPct val="0"/>
              </a:spcBef>
              <a:spcAft>
                <a:spcPct val="0"/>
              </a:spcAft>
            </a:pPr>
            <a:r>
              <a:rPr lang="es-ES" altLang="es-US" sz="1800" b="1" dirty="0">
                <a:solidFill>
                  <a:prstClr val="black"/>
                </a:solidFill>
                <a:latin typeface="Arial" panose="020B0604020202020204" pitchFamily="34" charset="0"/>
                <a:cs typeface="Arial" panose="020B0604020202020204" pitchFamily="34" charset="0"/>
              </a:rPr>
              <a:t>Al otro día de su ingreso hace cuadro convulsivo tónico-clónico y se plantea posible sangramiento o sepsis del SNC, ambos procesos se descartan con los estudios pertinentes haciéndolo secundario a la PTT, continúa con terapéutica antibiótica, medidas de apoyo y sostén y se inicia tratamiento con plasmaféresis con restitución de plasma y esteroides durante 15 días consecutivos sin obtenerse respuesta clínico-humoral favorable estable, esto motivó imponer tratamiento con anticuerpo monoclonal anti CD20 y continuar durante 11 sesiones más de plasmaféresis con una segunda dosis del anticuerpo monoclonal, pero tampoco se obtuvo la respuesta esperada.</a:t>
            </a:r>
          </a:p>
          <a:p>
            <a:pPr lvl="0" algn="just" defTabSz="914400" eaLnBrk="0" fontAlgn="base" hangingPunct="0">
              <a:lnSpc>
                <a:spcPct val="150000"/>
              </a:lnSpc>
              <a:spcBef>
                <a:spcPct val="0"/>
              </a:spcBef>
              <a:spcAft>
                <a:spcPct val="0"/>
              </a:spcAft>
              <a:defRPr/>
            </a:pPr>
            <a:r>
              <a:rPr lang="es-ES" sz="1800" b="1" dirty="0">
                <a:solidFill>
                  <a:prstClr val="black"/>
                </a:solidFill>
                <a:latin typeface="Arial" charset="0"/>
                <a:cs typeface="Arial" charset="0"/>
              </a:rPr>
              <a:t>La paciente recibe apoyo con plasma en su lugar de residencia de forma programada durante un período de tiempo.</a:t>
            </a:r>
            <a:r>
              <a:rPr lang="es-MX" sz="1800" b="1" dirty="0">
                <a:latin typeface="Arial" panose="020B0604020202020204" pitchFamily="34" charset="0"/>
                <a:ea typeface="Calibri" panose="020F0502020204030204" pitchFamily="34" charset="0"/>
              </a:rPr>
              <a:t> </a:t>
            </a:r>
            <a:r>
              <a:rPr lang="es-ES" sz="1800" b="1" dirty="0">
                <a:solidFill>
                  <a:prstClr val="black"/>
                </a:solidFill>
                <a:latin typeface="Arial" charset="0"/>
                <a:cs typeface="Arial" charset="0"/>
              </a:rPr>
              <a:t>Posteriormente en el 2019 se embaraza y finalizando el tercer trimestre se constata trombocitopenia, motivo por el cual se apoya de nuevo con plasma transcurriendo el final de su embarazo, parto y puerperio sin complicación alguna.</a:t>
            </a:r>
          </a:p>
          <a:p>
            <a:pPr lvl="0" algn="just" defTabSz="914400" eaLnBrk="0" fontAlgn="base" hangingPunct="0">
              <a:lnSpc>
                <a:spcPct val="150000"/>
              </a:lnSpc>
              <a:spcBef>
                <a:spcPct val="0"/>
              </a:spcBef>
              <a:spcAft>
                <a:spcPct val="0"/>
              </a:spcAft>
              <a:defRPr/>
            </a:pPr>
            <a:r>
              <a:rPr lang="es-ES" sz="1800" b="1" dirty="0">
                <a:solidFill>
                  <a:prstClr val="black"/>
                </a:solidFill>
                <a:latin typeface="Arial" charset="0"/>
                <a:cs typeface="Arial" charset="0"/>
              </a:rPr>
              <a:t>En  fecha tan reciente como agosto de este año 2022 fue ingresada en el Servicio de Urología de este centro para tratamiento quirúrgico de fístula </a:t>
            </a:r>
            <a:r>
              <a:rPr lang="es-ES" sz="1800" b="1" dirty="0" err="1">
                <a:solidFill>
                  <a:prstClr val="black"/>
                </a:solidFill>
                <a:latin typeface="Arial" charset="0"/>
                <a:cs typeface="Arial" charset="0"/>
              </a:rPr>
              <a:t>vésico</a:t>
            </a:r>
            <a:r>
              <a:rPr lang="es-ES" sz="1800" b="1" dirty="0">
                <a:solidFill>
                  <a:prstClr val="black"/>
                </a:solidFill>
                <a:latin typeface="Arial" charset="0"/>
                <a:cs typeface="Arial" charset="0"/>
              </a:rPr>
              <a:t>-vaginal, los resultados de todos los estudios preoperatorios se encontraban en parámetros normales, recibe infusión de plasma previo al acto quirúrgico transcurriendo el trans y postoperatorio sin complicación .</a:t>
            </a:r>
            <a:endParaRPr lang="es-MX" sz="1800" b="1" dirty="0">
              <a:latin typeface="Arial" panose="020B0604020202020204" pitchFamily="34" charset="0"/>
              <a:ea typeface="Calibri" panose="020F0502020204030204" pitchFamily="34" charset="0"/>
            </a:endParaRPr>
          </a:p>
        </p:txBody>
      </p:sp>
      <p:grpSp>
        <p:nvGrpSpPr>
          <p:cNvPr id="7" name="Grupo 6"/>
          <p:cNvGrpSpPr/>
          <p:nvPr/>
        </p:nvGrpSpPr>
        <p:grpSpPr>
          <a:xfrm>
            <a:off x="-235134" y="-157926"/>
            <a:ext cx="10033597" cy="13142089"/>
            <a:chOff x="-235134" y="-157926"/>
            <a:chExt cx="10033597" cy="13142089"/>
          </a:xfrm>
        </p:grpSpPr>
        <p:pic>
          <p:nvPicPr>
            <p:cNvPr id="8" name="Picture 2" descr="H:\HEMATOLOGIA 2023\PARA PROMO\Logo HMT 202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Grupo 11"/>
            <p:cNvGrpSpPr/>
            <p:nvPr/>
          </p:nvGrpSpPr>
          <p:grpSpPr>
            <a:xfrm>
              <a:off x="232658" y="12491837"/>
              <a:ext cx="9250115" cy="492326"/>
              <a:chOff x="232658" y="12491837"/>
              <a:chExt cx="9250115" cy="492326"/>
            </a:xfrm>
          </p:grpSpPr>
          <p:grpSp>
            <p:nvGrpSpPr>
              <p:cNvPr id="40" name="Grupo 39"/>
              <p:cNvGrpSpPr/>
              <p:nvPr/>
            </p:nvGrpSpPr>
            <p:grpSpPr>
              <a:xfrm>
                <a:off x="232658" y="12491837"/>
                <a:ext cx="6473510" cy="45719"/>
                <a:chOff x="658810" y="1567543"/>
                <a:chExt cx="5729295" cy="0"/>
              </a:xfrm>
            </p:grpSpPr>
            <p:cxnSp>
              <p:nvCxnSpPr>
                <p:cNvPr id="45" name="Conector recto 44"/>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6" name="Conector recto 4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7" name="Conector recto 4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41" name="Grupo 40"/>
              <p:cNvGrpSpPr/>
              <p:nvPr/>
            </p:nvGrpSpPr>
            <p:grpSpPr>
              <a:xfrm flipH="1">
                <a:off x="233635" y="12693995"/>
                <a:ext cx="9249138" cy="290168"/>
                <a:chOff x="658810" y="1567543"/>
                <a:chExt cx="5729295" cy="0"/>
              </a:xfrm>
            </p:grpSpPr>
            <p:cxnSp>
              <p:nvCxnSpPr>
                <p:cNvPr id="42" name="Conector recto 4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3" name="Conector recto 42"/>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3" name="Grupo 12"/>
            <p:cNvGrpSpPr/>
            <p:nvPr/>
          </p:nvGrpSpPr>
          <p:grpSpPr>
            <a:xfrm rot="5400000">
              <a:off x="-5475473" y="6351657"/>
              <a:ext cx="11139487" cy="658810"/>
              <a:chOff x="232658" y="12491837"/>
              <a:chExt cx="9250115" cy="492326"/>
            </a:xfrm>
          </p:grpSpPr>
          <p:grpSp>
            <p:nvGrpSpPr>
              <p:cNvPr id="32" name="Grupo 31"/>
              <p:cNvGrpSpPr/>
              <p:nvPr/>
            </p:nvGrpSpPr>
            <p:grpSpPr>
              <a:xfrm>
                <a:off x="232658" y="12491837"/>
                <a:ext cx="6473510" cy="45719"/>
                <a:chOff x="658810" y="1567543"/>
                <a:chExt cx="5729295" cy="0"/>
              </a:xfrm>
            </p:grpSpPr>
            <p:cxnSp>
              <p:nvCxnSpPr>
                <p:cNvPr id="37" name="Conector recto 36"/>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8" name="Conector recto 37"/>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33" name="Grupo 32"/>
              <p:cNvGrpSpPr/>
              <p:nvPr/>
            </p:nvGrpSpPr>
            <p:grpSpPr>
              <a:xfrm flipH="1">
                <a:off x="233635" y="12693995"/>
                <a:ext cx="9249138" cy="290168"/>
                <a:chOff x="658810" y="1567543"/>
                <a:chExt cx="5729295" cy="0"/>
              </a:xfrm>
            </p:grpSpPr>
            <p:cxnSp>
              <p:nvCxnSpPr>
                <p:cNvPr id="34" name="Conector recto 3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5" name="Conector recto 3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4" name="Grupo 13"/>
            <p:cNvGrpSpPr/>
            <p:nvPr/>
          </p:nvGrpSpPr>
          <p:grpSpPr>
            <a:xfrm rot="5400000" flipH="1" flipV="1">
              <a:off x="4058247" y="5983715"/>
              <a:ext cx="10821621" cy="658810"/>
              <a:chOff x="232658" y="12491837"/>
              <a:chExt cx="9250115" cy="492326"/>
            </a:xfrm>
          </p:grpSpPr>
          <p:grpSp>
            <p:nvGrpSpPr>
              <p:cNvPr id="24" name="Grupo 23"/>
              <p:cNvGrpSpPr/>
              <p:nvPr/>
            </p:nvGrpSpPr>
            <p:grpSpPr>
              <a:xfrm>
                <a:off x="232658" y="12491837"/>
                <a:ext cx="6473510" cy="45719"/>
                <a:chOff x="658810" y="1567543"/>
                <a:chExt cx="5729295" cy="0"/>
              </a:xfrm>
            </p:grpSpPr>
            <p:cxnSp>
              <p:nvCxnSpPr>
                <p:cNvPr id="29" name="Conector recto 28"/>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0" name="Conector recto 29"/>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1" name="Conector recto 30"/>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25" name="Grupo 24"/>
              <p:cNvGrpSpPr/>
              <p:nvPr/>
            </p:nvGrpSpPr>
            <p:grpSpPr>
              <a:xfrm flipH="1">
                <a:off x="233635" y="12693995"/>
                <a:ext cx="9249138" cy="290168"/>
                <a:chOff x="658810" y="1567543"/>
                <a:chExt cx="5729295" cy="0"/>
              </a:xfrm>
            </p:grpSpPr>
            <p:cxnSp>
              <p:nvCxnSpPr>
                <p:cNvPr id="26" name="Conector recto 25"/>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7" name="Conector recto 26"/>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5" name="Grupo 14"/>
            <p:cNvGrpSpPr/>
            <p:nvPr/>
          </p:nvGrpSpPr>
          <p:grpSpPr>
            <a:xfrm rot="10800000">
              <a:off x="1489163" y="-157926"/>
              <a:ext cx="6844940" cy="630135"/>
              <a:chOff x="232658" y="12491837"/>
              <a:chExt cx="9250115" cy="492326"/>
            </a:xfrm>
          </p:grpSpPr>
          <p:grpSp>
            <p:nvGrpSpPr>
              <p:cNvPr id="16" name="Grupo 15"/>
              <p:cNvGrpSpPr/>
              <p:nvPr/>
            </p:nvGrpSpPr>
            <p:grpSpPr>
              <a:xfrm>
                <a:off x="232658" y="12491837"/>
                <a:ext cx="6473510" cy="45719"/>
                <a:chOff x="658810" y="1567543"/>
                <a:chExt cx="5729295" cy="0"/>
              </a:xfrm>
            </p:grpSpPr>
            <p:cxnSp>
              <p:nvCxnSpPr>
                <p:cNvPr id="21" name="Conector recto 20"/>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2" name="Conector recto 21"/>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17" name="Grupo 16"/>
              <p:cNvGrpSpPr/>
              <p:nvPr/>
            </p:nvGrpSpPr>
            <p:grpSpPr>
              <a:xfrm flipH="1">
                <a:off x="233635" y="12693995"/>
                <a:ext cx="9249138" cy="290168"/>
                <a:chOff x="658810" y="1567543"/>
                <a:chExt cx="5729295" cy="0"/>
              </a:xfrm>
            </p:grpSpPr>
            <p:cxnSp>
              <p:nvCxnSpPr>
                <p:cNvPr id="18" name="Conector recto 17"/>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391376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a:extLst>
              <a:ext uri="{FF2B5EF4-FFF2-40B4-BE49-F238E27FC236}">
                <a16:creationId xmlns:a16="http://schemas.microsoft.com/office/drawing/2014/main" id="{9307FC0C-2A0D-47C5-93CC-C3DB99D5137C}"/>
              </a:ext>
            </a:extLst>
          </p:cNvPr>
          <p:cNvSpPr>
            <a:spLocks noGrp="1"/>
          </p:cNvSpPr>
          <p:nvPr>
            <p:ph type="title"/>
          </p:nvPr>
        </p:nvSpPr>
        <p:spPr>
          <a:xfrm>
            <a:off x="175438" y="438151"/>
            <a:ext cx="9266635" cy="1009650"/>
          </a:xfrm>
        </p:spPr>
        <p:txBody>
          <a:bodyPr>
            <a:normAutofit fontScale="90000"/>
          </a:bodyPr>
          <a:lstStyle/>
          <a:p>
            <a:pPr algn="ctr">
              <a:lnSpc>
                <a:spcPct val="150000"/>
              </a:lnSpc>
            </a:pPr>
            <a:r>
              <a:rPr lang="en-CA" sz="4000" b="1" dirty="0" err="1">
                <a:solidFill>
                  <a:srgbClr val="202124"/>
                </a:solidFill>
                <a:latin typeface="Bookman Old Style" pitchFamily="18" charset="0"/>
                <a:ea typeface="+mn-ea"/>
                <a:cs typeface="+mn-cs"/>
              </a:rPr>
              <a:t>Evoluci</a:t>
            </a:r>
            <a:r>
              <a:rPr lang="en-CA" sz="3200" b="1" dirty="0" err="1">
                <a:solidFill>
                  <a:srgbClr val="202124"/>
                </a:solidFill>
                <a:latin typeface="Bookman Old Style" pitchFamily="18" charset="0"/>
                <a:ea typeface="+mn-ea"/>
                <a:cs typeface="+mn-cs"/>
              </a:rPr>
              <a:t>Ó</a:t>
            </a:r>
            <a:r>
              <a:rPr lang="en-CA" sz="4000" b="1" dirty="0" err="1">
                <a:solidFill>
                  <a:srgbClr val="202124"/>
                </a:solidFill>
                <a:latin typeface="Bookman Old Style" pitchFamily="18" charset="0"/>
                <a:ea typeface="+mn-ea"/>
                <a:cs typeface="+mn-cs"/>
              </a:rPr>
              <a:t>n</a:t>
            </a:r>
            <a:r>
              <a:rPr lang="en-CA" sz="4000" b="1" dirty="0">
                <a:solidFill>
                  <a:srgbClr val="202124"/>
                </a:solidFill>
                <a:latin typeface="Bookman Old Style" pitchFamily="18" charset="0"/>
                <a:ea typeface="+mn-ea"/>
                <a:cs typeface="+mn-cs"/>
              </a:rPr>
              <a:t>. </a:t>
            </a:r>
            <a:br>
              <a:rPr lang="en-CA" sz="4000" b="1" dirty="0">
                <a:solidFill>
                  <a:srgbClr val="202124"/>
                </a:solidFill>
                <a:latin typeface="Bookman Old Style" pitchFamily="18" charset="0"/>
                <a:ea typeface="+mn-ea"/>
                <a:cs typeface="+mn-cs"/>
              </a:rPr>
            </a:br>
            <a:r>
              <a:rPr lang="es-ES" altLang="es-US" sz="1431" b="1" dirty="0">
                <a:solidFill>
                  <a:srgbClr val="000000"/>
                </a:solidFill>
                <a:latin typeface="Arial" panose="020B0604020202020204" pitchFamily="34" charset="0"/>
                <a:ea typeface="Times New Roman" panose="02020603050405020304" pitchFamily="18" charset="0"/>
                <a:cs typeface="Arial" panose="020B0604020202020204" pitchFamily="34" charset="0"/>
              </a:rPr>
              <a:t>PÚRPURA TROMBOCITOPÉNICA TROMBÓTICA (PTT).  </a:t>
            </a:r>
            <a:br>
              <a:rPr lang="es-ES" altLang="es-US" sz="1431" b="1"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s-ES" altLang="es-US" sz="1272" b="1" dirty="0">
                <a:solidFill>
                  <a:srgbClr val="000000"/>
                </a:solidFill>
                <a:latin typeface="Arial" panose="020B0604020202020204" pitchFamily="34" charset="0"/>
                <a:ea typeface="Times New Roman" panose="02020603050405020304" pitchFamily="18" charset="0"/>
                <a:cs typeface="Arial" panose="020B0604020202020204" pitchFamily="34" charset="0"/>
              </a:rPr>
              <a:t>GRÁFICO 1. DÍAS DE TRATAMIENTO ESPECÍFICO y RANGO DE VOLUCIÓN DE PARÁMETROS HUMORALES. </a:t>
            </a:r>
            <a:r>
              <a:rPr lang="es-ES" altLang="es-US" sz="1431" b="1"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altLang="es-US" sz="1431" dirty="0">
              <a:ea typeface="Times New Roman" panose="02020603050405020304" pitchFamily="18" charset="0"/>
              <a:cs typeface="Arial" panose="020B0604020202020204" pitchFamily="34" charset="0"/>
            </a:endParaRPr>
          </a:p>
        </p:txBody>
      </p:sp>
      <p:graphicFrame>
        <p:nvGraphicFramePr>
          <p:cNvPr id="7" name="6 Marcador de contenido">
            <a:extLst>
              <a:ext uri="{FF2B5EF4-FFF2-40B4-BE49-F238E27FC236}">
                <a16:creationId xmlns:a16="http://schemas.microsoft.com/office/drawing/2014/main" id="{B8EE55FD-587A-49A2-A62C-CBF37D7E0171}"/>
              </a:ext>
            </a:extLst>
          </p:cNvPr>
          <p:cNvGraphicFramePr>
            <a:graphicFrameLocks noGrp="1"/>
          </p:cNvGraphicFramePr>
          <p:nvPr>
            <p:ph idx="1"/>
          </p:nvPr>
        </p:nvGraphicFramePr>
        <p:xfrm>
          <a:off x="233528" y="1695451"/>
          <a:ext cx="9266635" cy="5504867"/>
        </p:xfrm>
        <a:graphic>
          <a:graphicData uri="http://schemas.openxmlformats.org/drawingml/2006/table">
            <a:tbl>
              <a:tblPr firstRow="1" firstCol="1" bandRow="1"/>
              <a:tblGrid>
                <a:gridCol w="927383">
                  <a:extLst>
                    <a:ext uri="{9D8B030D-6E8A-4147-A177-3AD203B41FA5}">
                      <a16:colId xmlns:a16="http://schemas.microsoft.com/office/drawing/2014/main" val="20000"/>
                    </a:ext>
                  </a:extLst>
                </a:gridCol>
                <a:gridCol w="1205336">
                  <a:extLst>
                    <a:ext uri="{9D8B030D-6E8A-4147-A177-3AD203B41FA5}">
                      <a16:colId xmlns:a16="http://schemas.microsoft.com/office/drawing/2014/main" val="20001"/>
                    </a:ext>
                  </a:extLst>
                </a:gridCol>
                <a:gridCol w="1204682">
                  <a:extLst>
                    <a:ext uri="{9D8B030D-6E8A-4147-A177-3AD203B41FA5}">
                      <a16:colId xmlns:a16="http://schemas.microsoft.com/office/drawing/2014/main" val="20002"/>
                    </a:ext>
                  </a:extLst>
                </a:gridCol>
                <a:gridCol w="1761897">
                  <a:extLst>
                    <a:ext uri="{9D8B030D-6E8A-4147-A177-3AD203B41FA5}">
                      <a16:colId xmlns:a16="http://schemas.microsoft.com/office/drawing/2014/main" val="20003"/>
                    </a:ext>
                  </a:extLst>
                </a:gridCol>
                <a:gridCol w="1390420">
                  <a:extLst>
                    <a:ext uri="{9D8B030D-6E8A-4147-A177-3AD203B41FA5}">
                      <a16:colId xmlns:a16="http://schemas.microsoft.com/office/drawing/2014/main" val="20004"/>
                    </a:ext>
                  </a:extLst>
                </a:gridCol>
                <a:gridCol w="1668373">
                  <a:extLst>
                    <a:ext uri="{9D8B030D-6E8A-4147-A177-3AD203B41FA5}">
                      <a16:colId xmlns:a16="http://schemas.microsoft.com/office/drawing/2014/main" val="20005"/>
                    </a:ext>
                  </a:extLst>
                </a:gridCol>
                <a:gridCol w="1108544">
                  <a:extLst>
                    <a:ext uri="{9D8B030D-6E8A-4147-A177-3AD203B41FA5}">
                      <a16:colId xmlns:a16="http://schemas.microsoft.com/office/drawing/2014/main" val="20006"/>
                    </a:ext>
                  </a:extLst>
                </a:gridCol>
              </a:tblGrid>
              <a:tr h="772061">
                <a:tc>
                  <a:txBody>
                    <a:bodyPr/>
                    <a:lstStyle/>
                    <a:p>
                      <a:pPr algn="ctr">
                        <a:lnSpc>
                          <a:spcPct val="150000"/>
                        </a:lnSpc>
                        <a:spcAft>
                          <a:spcPts val="0"/>
                        </a:spcAft>
                      </a:pPr>
                      <a:r>
                        <a:rPr lang="es-ES" sz="1100" b="1" dirty="0">
                          <a:effectLst/>
                          <a:highlight>
                            <a:srgbClr val="FFFF00"/>
                          </a:highlight>
                          <a:latin typeface="Arial"/>
                          <a:ea typeface="Times New Roman"/>
                          <a:cs typeface="Times New Roman"/>
                        </a:rPr>
                        <a:t>Día de </a:t>
                      </a:r>
                      <a:r>
                        <a:rPr lang="es-ES" sz="1100" b="1" dirty="0" err="1">
                          <a:effectLst/>
                          <a:highlight>
                            <a:srgbClr val="FFFF00"/>
                          </a:highlight>
                          <a:latin typeface="Arial"/>
                          <a:ea typeface="Times New Roman"/>
                          <a:cs typeface="Times New Roman"/>
                        </a:rPr>
                        <a:t>tto</a:t>
                      </a:r>
                      <a:r>
                        <a:rPr lang="es-ES" sz="1100" b="1" dirty="0">
                          <a:effectLst/>
                          <a:highlight>
                            <a:srgbClr val="FFFF00"/>
                          </a:highlight>
                          <a:latin typeface="Arial"/>
                          <a:ea typeface="Times New Roman"/>
                          <a:cs typeface="Times New Roman"/>
                        </a:rPr>
                        <a:t>.</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FFFF00"/>
                          </a:highlight>
                          <a:latin typeface="Arial"/>
                          <a:ea typeface="Times New Roman"/>
                          <a:cs typeface="Times New Roman"/>
                        </a:rPr>
                        <a:t>Hemoglobina</a:t>
                      </a:r>
                      <a:endParaRPr lang="en-US" sz="1100">
                        <a:effectLst/>
                        <a:latin typeface="Calibri"/>
                        <a:ea typeface="Times New Roman"/>
                        <a:cs typeface="Times New Roman"/>
                      </a:endParaRPr>
                    </a:p>
                    <a:p>
                      <a:pPr algn="ctr">
                        <a:lnSpc>
                          <a:spcPct val="150000"/>
                        </a:lnSpc>
                        <a:spcAft>
                          <a:spcPts val="0"/>
                        </a:spcAft>
                      </a:pPr>
                      <a:r>
                        <a:rPr lang="es-ES" sz="1100" b="1">
                          <a:effectLst/>
                          <a:highlight>
                            <a:srgbClr val="FFFF00"/>
                          </a:highlight>
                          <a:latin typeface="Arial"/>
                          <a:ea typeface="Times New Roman"/>
                          <a:cs typeface="Times New Roman"/>
                        </a:rPr>
                        <a:t>(g/L)</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FFFF00"/>
                          </a:highlight>
                          <a:latin typeface="Arial"/>
                          <a:ea typeface="Times New Roman"/>
                          <a:cs typeface="Times New Roman"/>
                        </a:rPr>
                        <a:t>Conteo de Reticulocitos</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FFFF00"/>
                          </a:highlight>
                          <a:latin typeface="Arial"/>
                          <a:ea typeface="Times New Roman"/>
                          <a:cs typeface="Times New Roman"/>
                        </a:rPr>
                        <a:t>Conteo de Plaquetas</a:t>
                      </a:r>
                      <a:endParaRPr lang="en-US" sz="1100" dirty="0">
                        <a:effectLst/>
                        <a:latin typeface="Calibri"/>
                        <a:ea typeface="Times New Roman"/>
                        <a:cs typeface="Times New Roman"/>
                      </a:endParaRPr>
                    </a:p>
                    <a:p>
                      <a:pPr algn="ctr">
                        <a:lnSpc>
                          <a:spcPct val="150000"/>
                        </a:lnSpc>
                        <a:spcAft>
                          <a:spcPts val="0"/>
                        </a:spcAft>
                      </a:pPr>
                      <a:r>
                        <a:rPr lang="es-ES" sz="1100" b="1" dirty="0">
                          <a:effectLst/>
                          <a:highlight>
                            <a:srgbClr val="FFFF00"/>
                          </a:highlight>
                          <a:latin typeface="Arial"/>
                          <a:ea typeface="Times New Roman"/>
                          <a:cs typeface="Times New Roman"/>
                        </a:rPr>
                        <a:t>(10</a:t>
                      </a:r>
                      <a:r>
                        <a:rPr lang="es-ES" sz="1100" b="1" baseline="30000" dirty="0">
                          <a:effectLst/>
                          <a:highlight>
                            <a:srgbClr val="FFFF00"/>
                          </a:highlight>
                          <a:latin typeface="Arial"/>
                          <a:ea typeface="Times New Roman"/>
                          <a:cs typeface="Times New Roman"/>
                        </a:rPr>
                        <a:t>9 </a:t>
                      </a:r>
                      <a:r>
                        <a:rPr lang="es-ES" sz="1100" b="1" dirty="0">
                          <a:effectLst/>
                          <a:highlight>
                            <a:srgbClr val="FFFF00"/>
                          </a:highlight>
                          <a:latin typeface="Arial"/>
                          <a:ea typeface="Times New Roman"/>
                          <a:cs typeface="Times New Roman"/>
                        </a:rPr>
                        <a:t>x L)</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FFFF00"/>
                          </a:highlight>
                          <a:latin typeface="Arial"/>
                          <a:ea typeface="Times New Roman"/>
                          <a:cs typeface="Times New Roman"/>
                        </a:rPr>
                        <a:t>Bilirrubina Total</a:t>
                      </a:r>
                      <a:endParaRPr lang="en-US" sz="1100">
                        <a:effectLst/>
                        <a:latin typeface="Calibri"/>
                        <a:ea typeface="Times New Roman"/>
                        <a:cs typeface="Times New Roman"/>
                      </a:endParaRPr>
                    </a:p>
                    <a:p>
                      <a:pPr algn="ctr">
                        <a:lnSpc>
                          <a:spcPct val="150000"/>
                        </a:lnSpc>
                        <a:spcAft>
                          <a:spcPts val="0"/>
                        </a:spcAft>
                      </a:pPr>
                      <a:r>
                        <a:rPr lang="es-ES" sz="1100" b="1">
                          <a:effectLst/>
                          <a:highlight>
                            <a:srgbClr val="FFFF00"/>
                          </a:highlight>
                          <a:latin typeface="Arial"/>
                          <a:ea typeface="Times New Roman"/>
                          <a:cs typeface="Times New Roman"/>
                        </a:rPr>
                        <a:t>(μmol /L)</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FFFF00"/>
                          </a:highlight>
                          <a:latin typeface="Arial"/>
                          <a:ea typeface="Times New Roman"/>
                          <a:cs typeface="Times New Roman"/>
                        </a:rPr>
                        <a:t>Bilirrubina Indirecta</a:t>
                      </a:r>
                      <a:endParaRPr lang="en-US" sz="1100">
                        <a:effectLst/>
                        <a:latin typeface="Calibri"/>
                        <a:ea typeface="Times New Roman"/>
                        <a:cs typeface="Times New Roman"/>
                      </a:endParaRPr>
                    </a:p>
                    <a:p>
                      <a:pPr algn="ctr">
                        <a:lnSpc>
                          <a:spcPct val="150000"/>
                        </a:lnSpc>
                        <a:spcAft>
                          <a:spcPts val="0"/>
                        </a:spcAft>
                      </a:pPr>
                      <a:r>
                        <a:rPr lang="es-ES" sz="1100" b="1">
                          <a:effectLst/>
                          <a:highlight>
                            <a:srgbClr val="FFFF00"/>
                          </a:highlight>
                          <a:latin typeface="Arial"/>
                          <a:ea typeface="Times New Roman"/>
                          <a:cs typeface="Times New Roman"/>
                        </a:rPr>
                        <a:t>(μmol /L)</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FFFF00"/>
                          </a:highlight>
                          <a:latin typeface="Arial"/>
                          <a:ea typeface="Times New Roman"/>
                          <a:cs typeface="Times New Roman"/>
                        </a:rPr>
                        <a:t>DHL</a:t>
                      </a:r>
                      <a:endParaRPr lang="en-US" sz="1100">
                        <a:effectLst/>
                        <a:latin typeface="Calibri"/>
                        <a:ea typeface="Times New Roman"/>
                        <a:cs typeface="Times New Roman"/>
                      </a:endParaRPr>
                    </a:p>
                    <a:p>
                      <a:pPr algn="ctr">
                        <a:lnSpc>
                          <a:spcPct val="150000"/>
                        </a:lnSpc>
                        <a:spcAft>
                          <a:spcPts val="0"/>
                        </a:spcAft>
                      </a:pPr>
                      <a:r>
                        <a:rPr lang="es-ES" sz="1100" b="1">
                          <a:effectLst/>
                          <a:highlight>
                            <a:srgbClr val="FFFF00"/>
                          </a:highlight>
                          <a:latin typeface="Arial"/>
                          <a:ea typeface="Times New Roman"/>
                          <a:cs typeface="Times New Roman"/>
                        </a:rPr>
                        <a:t>(U/L)</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4062">
                <a:tc>
                  <a:txBody>
                    <a:bodyPr/>
                    <a:lstStyle/>
                    <a:p>
                      <a:pPr algn="ctr">
                        <a:lnSpc>
                          <a:spcPct val="150000"/>
                        </a:lnSpc>
                        <a:spcAft>
                          <a:spcPts val="0"/>
                        </a:spcAft>
                      </a:pPr>
                      <a:r>
                        <a:rPr lang="es-ES" sz="1100" b="1" dirty="0">
                          <a:effectLst/>
                          <a:highlight>
                            <a:srgbClr val="FFFF00"/>
                          </a:highlight>
                          <a:latin typeface="Arial"/>
                          <a:ea typeface="Times New Roman"/>
                          <a:cs typeface="Times New Roman"/>
                        </a:rPr>
                        <a:t>Del 1 al 7</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FFFF00"/>
                          </a:highlight>
                          <a:latin typeface="Arial"/>
                          <a:ea typeface="Times New Roman"/>
                          <a:cs typeface="Times New Roman"/>
                        </a:rPr>
                        <a:t>9.6 - 9.7</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FFFF00"/>
                          </a:highlight>
                          <a:latin typeface="Arial"/>
                          <a:ea typeface="Times New Roman"/>
                          <a:cs typeface="Times New Roman"/>
                        </a:rPr>
                        <a:t>0,200 - 0,123</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FFFF00"/>
                          </a:highlight>
                          <a:latin typeface="Arial"/>
                          <a:ea typeface="Times New Roman"/>
                          <a:cs typeface="Times New Roman"/>
                        </a:rPr>
                        <a:t>27 - 33</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FFFF00"/>
                          </a:highlight>
                          <a:latin typeface="Arial"/>
                          <a:ea typeface="Times New Roman"/>
                          <a:cs typeface="Times New Roman"/>
                        </a:rPr>
                        <a:t>44.2 - 19.3</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FFFF00"/>
                          </a:highlight>
                          <a:latin typeface="Arial"/>
                          <a:ea typeface="Times New Roman"/>
                          <a:cs typeface="Times New Roman"/>
                        </a:rPr>
                        <a:t>32.1 - 12.1</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FFFF00"/>
                          </a:highlight>
                          <a:latin typeface="Arial"/>
                          <a:ea typeface="Times New Roman"/>
                          <a:cs typeface="Times New Roman"/>
                        </a:rPr>
                        <a:t>1012 - 337</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4062">
                <a:tc>
                  <a:txBody>
                    <a:bodyPr/>
                    <a:lstStyle/>
                    <a:p>
                      <a:pPr algn="ctr">
                        <a:lnSpc>
                          <a:spcPct val="150000"/>
                        </a:lnSpc>
                        <a:spcAft>
                          <a:spcPts val="0"/>
                        </a:spcAft>
                      </a:pPr>
                      <a:r>
                        <a:rPr lang="es-ES" sz="1100" b="1">
                          <a:effectLst/>
                          <a:highlight>
                            <a:srgbClr val="FFFF00"/>
                          </a:highlight>
                          <a:latin typeface="Arial"/>
                          <a:ea typeface="Times New Roman"/>
                          <a:cs typeface="Times New Roman"/>
                        </a:rPr>
                        <a:t>Del 8 al 14</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FFFF00"/>
                          </a:highlight>
                          <a:latin typeface="Arial"/>
                          <a:ea typeface="Times New Roman"/>
                          <a:cs typeface="Times New Roman"/>
                        </a:rPr>
                        <a:t>9.7 - 10.3</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FFFF00"/>
                          </a:highlight>
                          <a:latin typeface="Arial"/>
                          <a:ea typeface="Times New Roman"/>
                          <a:cs typeface="Times New Roman"/>
                        </a:rPr>
                        <a:t>0,198 - 0,116</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FFFF00"/>
                          </a:highlight>
                          <a:latin typeface="Arial"/>
                          <a:ea typeface="Times New Roman"/>
                          <a:cs typeface="Times New Roman"/>
                        </a:rPr>
                        <a:t>33 - 84</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FFFF00"/>
                          </a:highlight>
                          <a:latin typeface="Arial"/>
                          <a:ea typeface="Times New Roman"/>
                          <a:cs typeface="Times New Roman"/>
                        </a:rPr>
                        <a:t>11.2 - 6.8</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100" b="1">
                          <a:effectLst/>
                          <a:highlight>
                            <a:srgbClr val="FFFF00"/>
                          </a:highlight>
                          <a:latin typeface="Arial"/>
                          <a:ea typeface="Times New Roman"/>
                          <a:cs typeface="Times New Roman"/>
                        </a:rPr>
                        <a:t>7.9 - 4.8</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100" b="1">
                          <a:effectLst/>
                          <a:highlight>
                            <a:srgbClr val="FFFF00"/>
                          </a:highlight>
                          <a:latin typeface="Arial"/>
                          <a:ea typeface="Times New Roman"/>
                          <a:cs typeface="Times New Roman"/>
                        </a:rPr>
                        <a:t>363 - 179</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64062">
                <a:tc>
                  <a:txBody>
                    <a:bodyPr/>
                    <a:lstStyle/>
                    <a:p>
                      <a:pPr algn="ctr">
                        <a:lnSpc>
                          <a:spcPct val="150000"/>
                        </a:lnSpc>
                        <a:spcAft>
                          <a:spcPts val="0"/>
                        </a:spcAft>
                      </a:pPr>
                      <a:r>
                        <a:rPr lang="es-ES" sz="1100" b="1">
                          <a:effectLst/>
                          <a:highlight>
                            <a:srgbClr val="00FFFF"/>
                          </a:highlight>
                          <a:latin typeface="Arial"/>
                          <a:ea typeface="Times New Roman"/>
                          <a:cs typeface="Times New Roman"/>
                        </a:rPr>
                        <a:t>Día 15</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00FFFF"/>
                          </a:highlight>
                          <a:latin typeface="Arial"/>
                          <a:ea typeface="Times New Roman"/>
                          <a:cs typeface="Times New Roman"/>
                        </a:rPr>
                        <a:t>8.6</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FF"/>
                          </a:highlight>
                          <a:latin typeface="Arial"/>
                          <a:ea typeface="Times New Roman"/>
                          <a:cs typeface="Times New Roman"/>
                        </a:rPr>
                        <a:t> </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FF"/>
                          </a:highlight>
                          <a:latin typeface="Arial"/>
                          <a:ea typeface="Times New Roman"/>
                          <a:cs typeface="Times New Roman"/>
                        </a:rPr>
                        <a:t>60</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00FFFF"/>
                          </a:highlight>
                          <a:latin typeface="Arial"/>
                          <a:ea typeface="Times New Roman"/>
                          <a:cs typeface="Times New Roman"/>
                        </a:rPr>
                        <a:t>10.7</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FF"/>
                          </a:highlight>
                          <a:latin typeface="Arial"/>
                          <a:ea typeface="Times New Roman"/>
                          <a:cs typeface="Times New Roman"/>
                        </a:rPr>
                        <a:t>7.0</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FF"/>
                          </a:highlight>
                          <a:latin typeface="Arial"/>
                          <a:ea typeface="Times New Roman"/>
                          <a:cs typeface="Times New Roman"/>
                        </a:rPr>
                        <a:t>234</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64062">
                <a:tc>
                  <a:txBody>
                    <a:bodyPr/>
                    <a:lstStyle/>
                    <a:p>
                      <a:pPr algn="ctr">
                        <a:lnSpc>
                          <a:spcPct val="150000"/>
                        </a:lnSpc>
                        <a:spcAft>
                          <a:spcPts val="0"/>
                        </a:spcAft>
                      </a:pPr>
                      <a:r>
                        <a:rPr lang="es-ES" sz="1100" b="1">
                          <a:effectLst/>
                          <a:highlight>
                            <a:srgbClr val="FFFF00"/>
                          </a:highlight>
                          <a:latin typeface="Arial"/>
                          <a:ea typeface="Times New Roman"/>
                          <a:cs typeface="Times New Roman"/>
                        </a:rPr>
                        <a:t>Del 16 al 21</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FFFF00"/>
                          </a:highlight>
                          <a:latin typeface="Arial"/>
                          <a:ea typeface="Times New Roman"/>
                          <a:cs typeface="Times New Roman"/>
                        </a:rPr>
                        <a:t>6.4 - 8.6</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FFFF00"/>
                          </a:highlight>
                          <a:latin typeface="Arial"/>
                          <a:ea typeface="Times New Roman"/>
                          <a:cs typeface="Times New Roman"/>
                        </a:rPr>
                        <a:t>0,152 - 0,102</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FFFF00"/>
                          </a:highlight>
                          <a:latin typeface="Arial"/>
                          <a:ea typeface="Times New Roman"/>
                          <a:cs typeface="Times New Roman"/>
                        </a:rPr>
                        <a:t>9 - 60</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FFFF00"/>
                          </a:highlight>
                          <a:latin typeface="Arial"/>
                          <a:ea typeface="Times New Roman"/>
                          <a:cs typeface="Times New Roman"/>
                        </a:rPr>
                        <a:t>31.1 - 19.4</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FFFF00"/>
                          </a:highlight>
                          <a:latin typeface="Arial"/>
                          <a:ea typeface="Times New Roman"/>
                          <a:cs typeface="Times New Roman"/>
                        </a:rPr>
                        <a:t>17.4 - 6.6</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FFFF00"/>
                          </a:highlight>
                          <a:latin typeface="Arial"/>
                          <a:ea typeface="Times New Roman"/>
                          <a:cs typeface="Times New Roman"/>
                        </a:rPr>
                        <a:t>256 - 548</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64062">
                <a:tc>
                  <a:txBody>
                    <a:bodyPr/>
                    <a:lstStyle/>
                    <a:p>
                      <a:pPr algn="ctr">
                        <a:lnSpc>
                          <a:spcPct val="150000"/>
                        </a:lnSpc>
                        <a:spcAft>
                          <a:spcPts val="0"/>
                        </a:spcAft>
                      </a:pPr>
                      <a:r>
                        <a:rPr lang="es-ES" sz="1100" b="1">
                          <a:effectLst/>
                          <a:highlight>
                            <a:srgbClr val="00FFFF"/>
                          </a:highlight>
                          <a:latin typeface="Arial"/>
                          <a:ea typeface="Times New Roman"/>
                          <a:cs typeface="Times New Roman"/>
                        </a:rPr>
                        <a:t>Día 22</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FF"/>
                          </a:highlight>
                          <a:latin typeface="Arial"/>
                          <a:ea typeface="Times New Roman"/>
                          <a:cs typeface="Times New Roman"/>
                        </a:rPr>
                        <a:t>6.4</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00FFFF"/>
                          </a:highlight>
                          <a:latin typeface="Arial"/>
                          <a:ea typeface="Times New Roman"/>
                          <a:cs typeface="Times New Roman"/>
                        </a:rPr>
                        <a:t>0,152</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FF"/>
                          </a:highlight>
                          <a:latin typeface="Arial"/>
                          <a:ea typeface="Times New Roman"/>
                          <a:cs typeface="Times New Roman"/>
                        </a:rPr>
                        <a:t>15</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FF"/>
                          </a:highlight>
                          <a:latin typeface="Arial"/>
                          <a:ea typeface="Times New Roman"/>
                          <a:cs typeface="Times New Roman"/>
                        </a:rPr>
                        <a:t>19.8</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FF"/>
                          </a:highlight>
                          <a:latin typeface="Arial"/>
                          <a:ea typeface="Times New Roman"/>
                          <a:cs typeface="Times New Roman"/>
                        </a:rPr>
                        <a:t>11.5</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FF"/>
                          </a:highlight>
                          <a:latin typeface="Arial"/>
                          <a:ea typeface="Times New Roman"/>
                          <a:cs typeface="Times New Roman"/>
                        </a:rPr>
                        <a:t>316</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64062">
                <a:tc>
                  <a:txBody>
                    <a:bodyPr/>
                    <a:lstStyle/>
                    <a:p>
                      <a:pPr algn="ctr">
                        <a:lnSpc>
                          <a:spcPct val="150000"/>
                        </a:lnSpc>
                        <a:spcAft>
                          <a:spcPts val="0"/>
                        </a:spcAft>
                      </a:pPr>
                      <a:r>
                        <a:rPr lang="es-ES" sz="1100" b="1">
                          <a:effectLst/>
                          <a:highlight>
                            <a:srgbClr val="FFFF00"/>
                          </a:highlight>
                          <a:latin typeface="Arial"/>
                          <a:ea typeface="Times New Roman"/>
                          <a:cs typeface="Times New Roman"/>
                        </a:rPr>
                        <a:t>Del 23 al 26</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FFFF00"/>
                          </a:highlight>
                          <a:latin typeface="Arial"/>
                          <a:ea typeface="Times New Roman"/>
                          <a:cs typeface="Times New Roman"/>
                        </a:rPr>
                        <a:t>8.8 - 7.8</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FFFF00"/>
                          </a:highlight>
                          <a:latin typeface="Arial"/>
                          <a:ea typeface="Times New Roman"/>
                          <a:cs typeface="Times New Roman"/>
                        </a:rPr>
                        <a:t>0,125 - 0,120</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FFFF00"/>
                          </a:highlight>
                          <a:latin typeface="Arial"/>
                          <a:ea typeface="Times New Roman"/>
                          <a:cs typeface="Times New Roman"/>
                        </a:rPr>
                        <a:t>22 - 32</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100" b="1">
                          <a:effectLst/>
                          <a:highlight>
                            <a:srgbClr val="FFFF00"/>
                          </a:highlight>
                          <a:latin typeface="Arial"/>
                          <a:ea typeface="Times New Roman"/>
                          <a:cs typeface="Times New Roman"/>
                        </a:rPr>
                        <a:t>27.7 - 16.3</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100" b="1">
                          <a:effectLst/>
                          <a:highlight>
                            <a:srgbClr val="FFFF00"/>
                          </a:highlight>
                          <a:latin typeface="Arial"/>
                          <a:ea typeface="Times New Roman"/>
                          <a:cs typeface="Times New Roman"/>
                        </a:rPr>
                        <a:t>19.7 - 11.2</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100" b="1" dirty="0">
                          <a:effectLst/>
                          <a:highlight>
                            <a:srgbClr val="FFFF00"/>
                          </a:highlight>
                          <a:latin typeface="Arial"/>
                          <a:ea typeface="Times New Roman"/>
                          <a:cs typeface="Times New Roman"/>
                        </a:rPr>
                        <a:t>674 - 351</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64062">
                <a:tc>
                  <a:txBody>
                    <a:bodyPr/>
                    <a:lstStyle/>
                    <a:p>
                      <a:pPr algn="ctr">
                        <a:lnSpc>
                          <a:spcPct val="150000"/>
                        </a:lnSpc>
                        <a:spcAft>
                          <a:spcPts val="0"/>
                        </a:spcAft>
                      </a:pPr>
                      <a:r>
                        <a:rPr lang="es-ES" sz="1100" b="1">
                          <a:effectLst/>
                          <a:highlight>
                            <a:srgbClr val="00FF00"/>
                          </a:highlight>
                          <a:latin typeface="Arial"/>
                          <a:ea typeface="Times New Roman"/>
                          <a:cs typeface="Times New Roman"/>
                        </a:rPr>
                        <a:t>27</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6.7</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00FF00"/>
                          </a:highlight>
                          <a:latin typeface="Arial"/>
                          <a:ea typeface="Times New Roman"/>
                          <a:cs typeface="Times New Roman"/>
                        </a:rPr>
                        <a:t> </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37</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 </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 </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253</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64062">
                <a:tc>
                  <a:txBody>
                    <a:bodyPr/>
                    <a:lstStyle/>
                    <a:p>
                      <a:pPr algn="ctr">
                        <a:lnSpc>
                          <a:spcPct val="150000"/>
                        </a:lnSpc>
                        <a:spcAft>
                          <a:spcPts val="0"/>
                        </a:spcAft>
                      </a:pPr>
                      <a:r>
                        <a:rPr lang="es-ES" sz="1100" b="1">
                          <a:effectLst/>
                          <a:highlight>
                            <a:srgbClr val="00FF00"/>
                          </a:highlight>
                          <a:latin typeface="Arial"/>
                          <a:ea typeface="Times New Roman"/>
                          <a:cs typeface="Times New Roman"/>
                        </a:rPr>
                        <a:t>28</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10.0</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 </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00FF00"/>
                          </a:highlight>
                          <a:latin typeface="Arial"/>
                          <a:ea typeface="Times New Roman"/>
                          <a:cs typeface="Times New Roman"/>
                        </a:rPr>
                        <a:t>140</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00FF00"/>
                          </a:highlight>
                          <a:latin typeface="Arial"/>
                          <a:ea typeface="Times New Roman"/>
                          <a:cs typeface="Times New Roman"/>
                        </a:rPr>
                        <a:t>7.9</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4.9</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241</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64062">
                <a:tc>
                  <a:txBody>
                    <a:bodyPr/>
                    <a:lstStyle/>
                    <a:p>
                      <a:pPr algn="ctr">
                        <a:lnSpc>
                          <a:spcPct val="150000"/>
                        </a:lnSpc>
                        <a:spcAft>
                          <a:spcPts val="0"/>
                        </a:spcAft>
                      </a:pPr>
                      <a:r>
                        <a:rPr lang="es-ES" sz="1100" b="1">
                          <a:effectLst/>
                          <a:highlight>
                            <a:srgbClr val="00FF00"/>
                          </a:highlight>
                          <a:latin typeface="Arial"/>
                          <a:ea typeface="Times New Roman"/>
                          <a:cs typeface="Times New Roman"/>
                        </a:rPr>
                        <a:t>29</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10.7</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00FF00"/>
                          </a:highlight>
                          <a:latin typeface="Arial"/>
                          <a:ea typeface="Times New Roman"/>
                          <a:cs typeface="Times New Roman"/>
                        </a:rPr>
                        <a:t>0,032</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00FF00"/>
                          </a:highlight>
                          <a:latin typeface="Arial"/>
                          <a:ea typeface="Times New Roman"/>
                          <a:cs typeface="Times New Roman"/>
                        </a:rPr>
                        <a:t>170</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 </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 </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294</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64062">
                <a:tc>
                  <a:txBody>
                    <a:bodyPr/>
                    <a:lstStyle/>
                    <a:p>
                      <a:pPr algn="ctr">
                        <a:lnSpc>
                          <a:spcPct val="150000"/>
                        </a:lnSpc>
                        <a:spcAft>
                          <a:spcPts val="0"/>
                        </a:spcAft>
                      </a:pPr>
                      <a:r>
                        <a:rPr lang="es-ES" sz="1100" b="1">
                          <a:effectLst/>
                          <a:highlight>
                            <a:srgbClr val="00FF00"/>
                          </a:highlight>
                          <a:latin typeface="Arial"/>
                          <a:ea typeface="Times New Roman"/>
                          <a:cs typeface="Times New Roman"/>
                        </a:rPr>
                        <a:t>30</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10.1</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 </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00FF00"/>
                          </a:highlight>
                          <a:latin typeface="Arial"/>
                          <a:ea typeface="Times New Roman"/>
                          <a:cs typeface="Times New Roman"/>
                        </a:rPr>
                        <a:t>170</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8.2</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5.3</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294</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64062">
                <a:tc>
                  <a:txBody>
                    <a:bodyPr/>
                    <a:lstStyle/>
                    <a:p>
                      <a:pPr algn="ctr">
                        <a:lnSpc>
                          <a:spcPct val="150000"/>
                        </a:lnSpc>
                        <a:spcAft>
                          <a:spcPts val="0"/>
                        </a:spcAft>
                      </a:pPr>
                      <a:r>
                        <a:rPr lang="es-ES" sz="1100" b="1">
                          <a:effectLst/>
                          <a:highlight>
                            <a:srgbClr val="00FF00"/>
                          </a:highlight>
                          <a:latin typeface="Arial"/>
                          <a:ea typeface="Times New Roman"/>
                          <a:cs typeface="Times New Roman"/>
                        </a:rPr>
                        <a:t>31</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11.0</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 </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00FF00"/>
                          </a:highlight>
                          <a:latin typeface="Arial"/>
                          <a:ea typeface="Times New Roman"/>
                          <a:cs typeface="Times New Roman"/>
                        </a:rPr>
                        <a:t>226</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00FF00"/>
                          </a:highlight>
                          <a:latin typeface="Arial"/>
                          <a:ea typeface="Times New Roman"/>
                          <a:cs typeface="Times New Roman"/>
                        </a:rPr>
                        <a:t> </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00FF00"/>
                          </a:highlight>
                          <a:latin typeface="Arial"/>
                          <a:ea typeface="Times New Roman"/>
                          <a:cs typeface="Times New Roman"/>
                        </a:rPr>
                        <a:t> </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256</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64062">
                <a:tc>
                  <a:txBody>
                    <a:bodyPr/>
                    <a:lstStyle/>
                    <a:p>
                      <a:pPr algn="ctr">
                        <a:lnSpc>
                          <a:spcPct val="150000"/>
                        </a:lnSpc>
                        <a:spcAft>
                          <a:spcPts val="0"/>
                        </a:spcAft>
                      </a:pPr>
                      <a:r>
                        <a:rPr lang="es-ES" sz="1100" b="1" dirty="0">
                          <a:effectLst/>
                          <a:highlight>
                            <a:srgbClr val="00FF00"/>
                          </a:highlight>
                          <a:latin typeface="Arial"/>
                          <a:ea typeface="Times New Roman"/>
                          <a:cs typeface="Times New Roman"/>
                        </a:rPr>
                        <a:t>33</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10.1</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 </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highlight>
                            <a:srgbClr val="00FF00"/>
                          </a:highlight>
                          <a:latin typeface="Arial"/>
                          <a:ea typeface="Times New Roman"/>
                          <a:cs typeface="Times New Roman"/>
                        </a:rPr>
                        <a:t>218</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00FF00"/>
                          </a:highlight>
                          <a:latin typeface="Arial"/>
                          <a:ea typeface="Times New Roman"/>
                          <a:cs typeface="Times New Roman"/>
                        </a:rPr>
                        <a:t>6.7</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00FF00"/>
                          </a:highlight>
                          <a:latin typeface="Arial"/>
                          <a:ea typeface="Times New Roman"/>
                          <a:cs typeface="Times New Roman"/>
                        </a:rPr>
                        <a:t>1.7</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highlight>
                            <a:srgbClr val="00FF00"/>
                          </a:highlight>
                          <a:latin typeface="Arial"/>
                          <a:ea typeface="Times New Roman"/>
                          <a:cs typeface="Times New Roman"/>
                        </a:rPr>
                        <a:t>227</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64062">
                <a:tc>
                  <a:txBody>
                    <a:bodyPr/>
                    <a:lstStyle/>
                    <a:p>
                      <a:pPr algn="ctr">
                        <a:lnSpc>
                          <a:spcPct val="150000"/>
                        </a:lnSpc>
                        <a:spcAft>
                          <a:spcPts val="0"/>
                        </a:spcAft>
                      </a:pPr>
                      <a:r>
                        <a:rPr lang="es-ES" sz="1100" b="1" dirty="0">
                          <a:effectLst/>
                          <a:latin typeface="Arial"/>
                          <a:ea typeface="Times New Roman"/>
                          <a:cs typeface="Times New Roman"/>
                        </a:rPr>
                        <a:t>36</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latin typeface="Arial"/>
                          <a:ea typeface="Times New Roman"/>
                          <a:cs typeface="Times New Roman"/>
                        </a:rPr>
                        <a:t>11.6</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latin typeface="Arial"/>
                          <a:ea typeface="Times New Roman"/>
                          <a:cs typeface="Times New Roman"/>
                        </a:rPr>
                        <a:t>0.030</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latin typeface="Arial"/>
                          <a:ea typeface="Times New Roman"/>
                          <a:cs typeface="Times New Roman"/>
                        </a:rPr>
                        <a:t>364</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a:effectLst/>
                          <a:latin typeface="Arial"/>
                          <a:ea typeface="Times New Roman"/>
                          <a:cs typeface="Times New Roman"/>
                        </a:rPr>
                        <a:t>6.8</a:t>
                      </a:r>
                      <a:endParaRPr lang="en-US" sz="110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latin typeface="Arial"/>
                          <a:ea typeface="Times New Roman"/>
                          <a:cs typeface="Times New Roman"/>
                        </a:rPr>
                        <a:t>1.2</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s-ES" sz="1100" b="1" dirty="0">
                          <a:effectLst/>
                          <a:latin typeface="Arial"/>
                          <a:ea typeface="Times New Roman"/>
                          <a:cs typeface="Times New Roman"/>
                        </a:rPr>
                        <a:t>191</a:t>
                      </a:r>
                      <a:endParaRPr lang="en-US" sz="1100" dirty="0">
                        <a:effectLst/>
                        <a:latin typeface="Calibri"/>
                        <a:ea typeface="Times New Roman"/>
                        <a:cs typeface="Times New Roman"/>
                      </a:endParaRPr>
                    </a:p>
                  </a:txBody>
                  <a:tcPr marL="54525" marR="54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9" name="Rectangle 2">
            <a:extLst>
              <a:ext uri="{FF2B5EF4-FFF2-40B4-BE49-F238E27FC236}">
                <a16:creationId xmlns:a16="http://schemas.microsoft.com/office/drawing/2014/main" id="{6F415C4D-DBA5-4B5F-A473-F9C7BE13D9B3}"/>
              </a:ext>
            </a:extLst>
          </p:cNvPr>
          <p:cNvSpPr>
            <a:spLocks noChangeArrowheads="1"/>
          </p:cNvSpPr>
          <p:nvPr/>
        </p:nvSpPr>
        <p:spPr bwMode="auto">
          <a:xfrm>
            <a:off x="244857" y="7490869"/>
            <a:ext cx="9051544" cy="1132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defRPr/>
            </a:pPr>
            <a:r>
              <a:rPr lang="es-ES" sz="2067" b="1" dirty="0">
                <a:latin typeface="Arial" pitchFamily="34" charset="0"/>
                <a:ea typeface="Times New Roman" pitchFamily="18" charset="0"/>
                <a:cs typeface="Arial" pitchFamily="34" charset="0"/>
              </a:rPr>
              <a:t>*</a:t>
            </a:r>
            <a:r>
              <a:rPr lang="es-ES" sz="1113" b="1" dirty="0">
                <a:latin typeface="Arial" pitchFamily="34" charset="0"/>
                <a:ea typeface="Times New Roman" pitchFamily="18" charset="0"/>
                <a:cs typeface="Arial" pitchFamily="34" charset="0"/>
              </a:rPr>
              <a:t> No presentó afectación renal en toda su evolución.</a:t>
            </a:r>
          </a:p>
          <a:p>
            <a:pPr marL="227200" indent="-227200">
              <a:buFont typeface="Arial" pitchFamily="34" charset="0"/>
              <a:buChar char="•"/>
              <a:defRPr/>
            </a:pPr>
            <a:endParaRPr lang="es-ES" sz="1113" b="1" dirty="0">
              <a:latin typeface="Arial" pitchFamily="34" charset="0"/>
              <a:ea typeface="Times New Roman" pitchFamily="18" charset="0"/>
              <a:cs typeface="Arial" pitchFamily="34" charset="0"/>
            </a:endParaRPr>
          </a:p>
          <a:p>
            <a:pPr marL="136320" indent="-136320">
              <a:buFontTx/>
              <a:buChar char="-"/>
              <a:defRPr/>
            </a:pPr>
            <a:r>
              <a:rPr lang="es-ES" sz="875" b="1" dirty="0">
                <a:latin typeface="Arial" pitchFamily="34" charset="0"/>
                <a:ea typeface="Times New Roman" pitchFamily="18" charset="0"/>
                <a:cs typeface="Arial" pitchFamily="34" charset="0"/>
              </a:rPr>
              <a:t>LEYENDA. - PLASMAFÉRESIS: PLF     - PLASMA FRESCO CONGELADO: PFC     - ESTEROIDES: EST            - ANTICURERPO MONOCLONAL Anti CD20: </a:t>
            </a:r>
            <a:r>
              <a:rPr lang="es-ES" sz="875" b="1" dirty="0" err="1">
                <a:latin typeface="Arial" pitchFamily="34" charset="0"/>
                <a:ea typeface="Times New Roman" pitchFamily="18" charset="0"/>
                <a:cs typeface="Arial" pitchFamily="34" charset="0"/>
              </a:rPr>
              <a:t>AcMo</a:t>
            </a:r>
            <a:endParaRPr lang="es-ES" sz="875" b="1" dirty="0">
              <a:latin typeface="Arial" pitchFamily="34" charset="0"/>
              <a:ea typeface="Times New Roman" pitchFamily="18" charset="0"/>
              <a:cs typeface="Arial" pitchFamily="34" charset="0"/>
            </a:endParaRPr>
          </a:p>
          <a:p>
            <a:pPr marL="136320" indent="-136320">
              <a:buFontTx/>
              <a:buChar char="-"/>
              <a:defRPr/>
            </a:pPr>
            <a:endParaRPr lang="es-ES" sz="636" b="1" dirty="0">
              <a:latin typeface="Arial" pitchFamily="34" charset="0"/>
              <a:ea typeface="Times New Roman" pitchFamily="18" charset="0"/>
              <a:cs typeface="Arial" pitchFamily="34" charset="0"/>
            </a:endParaRPr>
          </a:p>
          <a:p>
            <a:pPr>
              <a:defRPr/>
            </a:pPr>
            <a:r>
              <a:rPr lang="es-ES" sz="954" b="1" dirty="0">
                <a:latin typeface="Arial" pitchFamily="34" charset="0"/>
                <a:ea typeface="Times New Roman" pitchFamily="18" charset="0"/>
                <a:cs typeface="Arial" pitchFamily="34" charset="0"/>
              </a:rPr>
              <a:t>                     </a:t>
            </a:r>
            <a:r>
              <a:rPr lang="es-ES" sz="875" b="1" dirty="0">
                <a:latin typeface="Arial" pitchFamily="34" charset="0"/>
                <a:ea typeface="Times New Roman" pitchFamily="18" charset="0"/>
                <a:cs typeface="Arial" pitchFamily="34" charset="0"/>
              </a:rPr>
              <a:t>- TRATAMIENTO ESPECÍFICO:                                                                                                                </a:t>
            </a:r>
            <a:endParaRPr lang="es-ES" sz="875" b="1" dirty="0">
              <a:latin typeface="Arial" pitchFamily="34" charset="0"/>
              <a:cs typeface="Arial" pitchFamily="34" charset="0"/>
            </a:endParaRPr>
          </a:p>
          <a:p>
            <a:pPr>
              <a:defRPr/>
            </a:pPr>
            <a:endParaRPr lang="es-ES" sz="1113" b="1" dirty="0">
              <a:latin typeface="Arial" pitchFamily="34" charset="0"/>
              <a:ea typeface="Times New Roman" pitchFamily="18" charset="0"/>
              <a:cs typeface="Arial" pitchFamily="34" charset="0"/>
            </a:endParaRPr>
          </a:p>
        </p:txBody>
      </p:sp>
      <p:sp>
        <p:nvSpPr>
          <p:cNvPr id="11270" name="10 CuadroTexto">
            <a:extLst>
              <a:ext uri="{FF2B5EF4-FFF2-40B4-BE49-F238E27FC236}">
                <a16:creationId xmlns:a16="http://schemas.microsoft.com/office/drawing/2014/main" id="{5978F2AA-33DB-4824-80E4-45A17434E9F2}"/>
              </a:ext>
            </a:extLst>
          </p:cNvPr>
          <p:cNvSpPr txBox="1">
            <a:spLocks noChangeArrowheads="1"/>
          </p:cNvSpPr>
          <p:nvPr/>
        </p:nvSpPr>
        <p:spPr bwMode="auto">
          <a:xfrm>
            <a:off x="2684347" y="8473939"/>
            <a:ext cx="1157388" cy="22698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s-ES" altLang="es-US" sz="875" b="1" dirty="0">
                <a:solidFill>
                  <a:srgbClr val="000000"/>
                </a:solidFill>
                <a:latin typeface="Arial" panose="020B0604020202020204" pitchFamily="34" charset="0"/>
                <a:ea typeface="Times New Roman" panose="02020603050405020304" pitchFamily="18" charset="0"/>
                <a:cs typeface="Arial" panose="020B0604020202020204" pitchFamily="34" charset="0"/>
              </a:rPr>
              <a:t>PLF + PFC + EST </a:t>
            </a:r>
            <a:endParaRPr lang="en-US" altLang="es-US" sz="875" dirty="0">
              <a:ea typeface="Times New Roman" panose="02020603050405020304" pitchFamily="18" charset="0"/>
              <a:cs typeface="Arial" panose="020B0604020202020204" pitchFamily="34" charset="0"/>
            </a:endParaRPr>
          </a:p>
        </p:txBody>
      </p:sp>
      <p:sp>
        <p:nvSpPr>
          <p:cNvPr id="11271" name="11 Rectángulo">
            <a:extLst>
              <a:ext uri="{FF2B5EF4-FFF2-40B4-BE49-F238E27FC236}">
                <a16:creationId xmlns:a16="http://schemas.microsoft.com/office/drawing/2014/main" id="{54CEE0F8-19A9-44A5-9448-6BF11D24E0BF}"/>
              </a:ext>
            </a:extLst>
          </p:cNvPr>
          <p:cNvSpPr>
            <a:spLocks noChangeArrowheads="1"/>
          </p:cNvSpPr>
          <p:nvPr/>
        </p:nvSpPr>
        <p:spPr bwMode="auto">
          <a:xfrm>
            <a:off x="4028734" y="8434637"/>
            <a:ext cx="1560042" cy="226985"/>
          </a:xfrm>
          <a:prstGeom prst="rect">
            <a:avLst/>
          </a:prstGeom>
          <a:solidFill>
            <a:srgbClr val="66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s-ES" altLang="es-US" sz="875" b="1" dirty="0">
                <a:solidFill>
                  <a:srgbClr val="000000"/>
                </a:solidFill>
                <a:latin typeface="Arial" panose="020B0604020202020204" pitchFamily="34" charset="0"/>
                <a:ea typeface="Times New Roman" panose="02020603050405020304" pitchFamily="18" charset="0"/>
                <a:cs typeface="Arial" panose="020B0604020202020204" pitchFamily="34" charset="0"/>
              </a:rPr>
              <a:t>PLF + PFC + EST + </a:t>
            </a:r>
            <a:r>
              <a:rPr lang="es-ES" altLang="es-US" sz="875"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AcMo</a:t>
            </a:r>
            <a:r>
              <a:rPr lang="es-ES" altLang="es-US" sz="875"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US" altLang="es-US" sz="875" dirty="0">
              <a:solidFill>
                <a:srgbClr val="000000"/>
              </a:solidFill>
              <a:ea typeface="Times New Roman" panose="02020603050405020304" pitchFamily="18" charset="0"/>
              <a:cs typeface="Arial" panose="020B0604020202020204" pitchFamily="34" charset="0"/>
            </a:endParaRPr>
          </a:p>
        </p:txBody>
      </p:sp>
      <p:sp>
        <p:nvSpPr>
          <p:cNvPr id="11272" name="12 Rectángulo">
            <a:extLst>
              <a:ext uri="{FF2B5EF4-FFF2-40B4-BE49-F238E27FC236}">
                <a16:creationId xmlns:a16="http://schemas.microsoft.com/office/drawing/2014/main" id="{B4004D19-F081-4CFE-8366-08009743760F}"/>
              </a:ext>
            </a:extLst>
          </p:cNvPr>
          <p:cNvSpPr>
            <a:spLocks noChangeArrowheads="1"/>
          </p:cNvSpPr>
          <p:nvPr/>
        </p:nvSpPr>
        <p:spPr bwMode="auto">
          <a:xfrm>
            <a:off x="5851540" y="8396182"/>
            <a:ext cx="441146" cy="226985"/>
          </a:xfrm>
          <a:prstGeom prst="rect">
            <a:avLst/>
          </a:prstGeom>
          <a:solidFill>
            <a:srgbClr val="53FA2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s-ES" altLang="es-US" sz="875" b="1">
                <a:solidFill>
                  <a:srgbClr val="000000"/>
                </a:solidFill>
                <a:latin typeface="Arial" panose="020B0604020202020204" pitchFamily="34" charset="0"/>
                <a:ea typeface="Times New Roman" panose="02020603050405020304" pitchFamily="18" charset="0"/>
                <a:cs typeface="Arial" panose="020B0604020202020204" pitchFamily="34" charset="0"/>
              </a:rPr>
              <a:t>PFC </a:t>
            </a:r>
            <a:endParaRPr lang="en-US" altLang="es-US" sz="875">
              <a:solidFill>
                <a:srgbClr val="000000"/>
              </a:solidFill>
              <a:ea typeface="Times New Roman" panose="02020603050405020304" pitchFamily="18" charset="0"/>
              <a:cs typeface="Arial" panose="020B0604020202020204" pitchFamily="34" charset="0"/>
            </a:endParaRPr>
          </a:p>
        </p:txBody>
      </p:sp>
      <p:sp>
        <p:nvSpPr>
          <p:cNvPr id="2" name="Rectángulo 1">
            <a:extLst>
              <a:ext uri="{FF2B5EF4-FFF2-40B4-BE49-F238E27FC236}">
                <a16:creationId xmlns:a16="http://schemas.microsoft.com/office/drawing/2014/main" id="{6474CD51-738E-407A-8445-50C504D3AFB2}"/>
              </a:ext>
            </a:extLst>
          </p:cNvPr>
          <p:cNvSpPr/>
          <p:nvPr/>
        </p:nvSpPr>
        <p:spPr>
          <a:xfrm>
            <a:off x="244857" y="9277350"/>
            <a:ext cx="9197216" cy="3739998"/>
          </a:xfrm>
          <a:prstGeom prst="rect">
            <a:avLst/>
          </a:prstGeom>
        </p:spPr>
        <p:txBody>
          <a:bodyPr wrap="square">
            <a:spAutoFit/>
          </a:bodyPr>
          <a:lstStyle/>
          <a:p>
            <a:pPr lvl="0" algn="just" defTabSz="914400" fontAlgn="base">
              <a:lnSpc>
                <a:spcPct val="150000"/>
              </a:lnSpc>
              <a:spcBef>
                <a:spcPts val="600"/>
              </a:spcBef>
              <a:spcAft>
                <a:spcPct val="0"/>
              </a:spcAft>
            </a:pPr>
            <a:r>
              <a:rPr lang="es-ES" altLang="es-US" sz="1600" b="1" dirty="0">
                <a:solidFill>
                  <a:prstClr val="black"/>
                </a:solidFill>
                <a:latin typeface="Arial" panose="020B0604020202020204" pitchFamily="34" charset="0"/>
                <a:cs typeface="Arial" panose="020B0604020202020204" pitchFamily="34" charset="0"/>
              </a:rPr>
              <a:t>La evolución clínico-humoral de esta paciente no fue favorable con la terapéutica establecida para la forma adquirida de PTT, incluso con dos dosis de </a:t>
            </a:r>
            <a:r>
              <a:rPr lang="es-ES" altLang="es-US" sz="1600" b="1" dirty="0" err="1">
                <a:solidFill>
                  <a:prstClr val="black"/>
                </a:solidFill>
                <a:latin typeface="Arial" panose="020B0604020202020204" pitchFamily="34" charset="0"/>
                <a:cs typeface="Arial" panose="020B0604020202020204" pitchFamily="34" charset="0"/>
              </a:rPr>
              <a:t>AcMo</a:t>
            </a:r>
            <a:r>
              <a:rPr lang="es-ES" altLang="es-US" sz="1600" b="1" dirty="0">
                <a:solidFill>
                  <a:prstClr val="black"/>
                </a:solidFill>
                <a:latin typeface="Arial" panose="020B0604020202020204" pitchFamily="34" charset="0"/>
                <a:cs typeface="Arial" panose="020B0604020202020204" pitchFamily="34" charset="0"/>
              </a:rPr>
              <a:t> anti CD20, lo cual hizo plantear la posible presencia de una forma hereditaria de síntesis defectuosa o deficitaria de ADAMTS13, por lo que se procedió a imponer tratamiento SOLAMENTE con la infusión de plasma fresco congelado como se sugiere en esta forma, obteniendo una respuesta clínico-humoral favorable en muy corto tiempo (GRÁFICO 1); t</a:t>
            </a:r>
            <a:r>
              <a:rPr lang="es-ES" altLang="es-US" sz="1600" b="1" dirty="0">
                <a:solidFill>
                  <a:srgbClr val="000000"/>
                </a:solidFill>
                <a:latin typeface="Arial" panose="020B0604020202020204" pitchFamily="34" charset="0"/>
                <a:cs typeface="Arial" panose="020B0604020202020204" pitchFamily="34" charset="0"/>
              </a:rPr>
              <a:t>ambién es llamativo que en su seguimiento posterior presentó trombocitopenia al final del embarazo, se infundió plasma y tuvo parto, alumbramiento y evolución posterior sin complicación alguna, e igual apoyo con plasma recibió para la realización del proceder quirúrgico urológico realizado recientemente en nuestro centro con igual evolución favorable.</a:t>
            </a:r>
          </a:p>
        </p:txBody>
      </p:sp>
    </p:spTree>
    <p:extLst>
      <p:ext uri="{BB962C8B-B14F-4D97-AF65-F5344CB8AC3E}">
        <p14:creationId xmlns:p14="http://schemas.microsoft.com/office/powerpoint/2010/main" val="1742918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99426" y="64459"/>
            <a:ext cx="261755" cy="530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9580" tIns="64790" rIns="129580" bIns="64790" numCol="1" anchor="ctr" anchorCtr="0" compatLnSpc="1">
            <a:prstTxWarp prst="textNoShape">
              <a:avLst/>
            </a:prstTxWarp>
            <a:spAutoFit/>
          </a:bodyPr>
          <a:lstStyle/>
          <a:p>
            <a:pPr marL="0" marR="0" lvl="0" indent="0" algn="l" defTabSz="1295796" rtl="0" eaLnBrk="1" fontAlgn="auto" latinLnBrk="0" hangingPunct="1">
              <a:lnSpc>
                <a:spcPct val="100000"/>
              </a:lnSpc>
              <a:spcBef>
                <a:spcPts val="0"/>
              </a:spcBef>
              <a:spcAft>
                <a:spcPts val="0"/>
              </a:spcAft>
              <a:buClrTx/>
              <a:buSzTx/>
              <a:buFontTx/>
              <a:buNone/>
              <a:tabLst/>
              <a:defRPr/>
            </a:pPr>
            <a:endParaRPr kumimoji="0" lang="nl-BE" sz="2600" b="0" i="0" u="none" strike="noStrike" kern="1200" cap="none" spc="0" normalizeH="0" baseline="0" noProof="0">
              <a:ln>
                <a:noFill/>
              </a:ln>
              <a:solidFill>
                <a:prstClr val="black"/>
              </a:solidFill>
              <a:effectLst/>
              <a:uLnTx/>
              <a:uFillTx/>
              <a:latin typeface="Calibri"/>
              <a:ea typeface="+mn-ea"/>
              <a:cs typeface="+mn-cs"/>
            </a:endParaRPr>
          </a:p>
        </p:txBody>
      </p:sp>
      <p:sp>
        <p:nvSpPr>
          <p:cNvPr id="14" name="Rectangle 13">
            <a:extLst>
              <a:ext uri="{FF2B5EF4-FFF2-40B4-BE49-F238E27FC236}">
                <a16:creationId xmlns:a16="http://schemas.microsoft.com/office/drawing/2014/main" id="{5D25774B-025B-4D9C-912E-5A1EE97B4D3E}"/>
              </a:ext>
            </a:extLst>
          </p:cNvPr>
          <p:cNvSpPr/>
          <p:nvPr/>
        </p:nvSpPr>
        <p:spPr>
          <a:xfrm>
            <a:off x="2113203" y="665040"/>
            <a:ext cx="5509366" cy="746399"/>
          </a:xfrm>
          <a:prstGeom prst="rect">
            <a:avLst/>
          </a:prstGeom>
        </p:spPr>
        <p:txBody>
          <a:bodyPr wrap="square" lIns="129580" tIns="64790" rIns="129580" bIns="64790">
            <a:spAutoFit/>
          </a:bodyPr>
          <a:lstStyle/>
          <a:p>
            <a:pPr marL="0" marR="0" lvl="0" indent="0" algn="ctr" defTabSz="1295796" rtl="0" eaLnBrk="1" fontAlgn="auto" latinLnBrk="0" hangingPunct="1">
              <a:lnSpc>
                <a:spcPct val="100000"/>
              </a:lnSpc>
              <a:spcBef>
                <a:spcPts val="0"/>
              </a:spcBef>
              <a:spcAft>
                <a:spcPts val="0"/>
              </a:spcAft>
              <a:buClrTx/>
              <a:buSzTx/>
              <a:buFontTx/>
              <a:buNone/>
              <a:tabLst/>
              <a:defRPr/>
            </a:pPr>
            <a:r>
              <a:rPr kumimoji="0" lang="en-CA" sz="4000" b="1" i="0" u="none" strike="noStrike" kern="1200" cap="none" spc="0" normalizeH="0" baseline="0" noProof="0" dirty="0" err="1">
                <a:ln>
                  <a:noFill/>
                </a:ln>
                <a:solidFill>
                  <a:srgbClr val="202124"/>
                </a:solidFill>
                <a:effectLst/>
                <a:uLnTx/>
                <a:uFillTx/>
                <a:latin typeface="Bookman Old Style" pitchFamily="18" charset="0"/>
                <a:ea typeface="+mn-ea"/>
                <a:cs typeface="+mn-cs"/>
              </a:rPr>
              <a:t>Evoluci</a:t>
            </a:r>
            <a:r>
              <a:rPr kumimoji="0" lang="en-CA" sz="3200" b="1" i="0" u="none" strike="noStrike" kern="1200" cap="none" spc="0" normalizeH="0" baseline="0" noProof="0" dirty="0" err="1">
                <a:ln>
                  <a:noFill/>
                </a:ln>
                <a:solidFill>
                  <a:srgbClr val="202124"/>
                </a:solidFill>
                <a:effectLst/>
                <a:uLnTx/>
                <a:uFillTx/>
                <a:latin typeface="Bookman Old Style" pitchFamily="18" charset="0"/>
                <a:ea typeface="+mn-ea"/>
                <a:cs typeface="+mn-cs"/>
              </a:rPr>
              <a:t>Ó</a:t>
            </a:r>
            <a:r>
              <a:rPr kumimoji="0" lang="en-CA" sz="4000" b="1" i="0" u="none" strike="noStrike" kern="1200" cap="none" spc="0" normalizeH="0" baseline="0" noProof="0" dirty="0" err="1">
                <a:ln>
                  <a:noFill/>
                </a:ln>
                <a:solidFill>
                  <a:srgbClr val="202124"/>
                </a:solidFill>
                <a:effectLst/>
                <a:uLnTx/>
                <a:uFillTx/>
                <a:latin typeface="Bookman Old Style" pitchFamily="18" charset="0"/>
                <a:ea typeface="+mn-ea"/>
                <a:cs typeface="+mn-cs"/>
              </a:rPr>
              <a:t>n</a:t>
            </a:r>
            <a:r>
              <a:rPr kumimoji="0" lang="en-CA" sz="4000" b="1" i="0" u="none" strike="noStrike" kern="1200" cap="none" spc="0" normalizeH="0" baseline="0" noProof="0" dirty="0">
                <a:ln>
                  <a:noFill/>
                </a:ln>
                <a:solidFill>
                  <a:srgbClr val="202124"/>
                </a:solidFill>
                <a:effectLst/>
                <a:uLnTx/>
                <a:uFillTx/>
                <a:latin typeface="Bookman Old Style" pitchFamily="18" charset="0"/>
                <a:ea typeface="+mn-ea"/>
                <a:cs typeface="+mn-cs"/>
              </a:rPr>
              <a:t>. </a:t>
            </a:r>
            <a:endParaRPr kumimoji="0" lang="en-CA" sz="2600" b="1" i="0" u="none" strike="noStrike" kern="1200" cap="none" spc="0" normalizeH="0" baseline="0" noProof="0" dirty="0">
              <a:ln>
                <a:noFill/>
              </a:ln>
              <a:solidFill>
                <a:srgbClr val="202124"/>
              </a:solidFill>
              <a:effectLst/>
              <a:uLnTx/>
              <a:uFillTx/>
              <a:latin typeface="Bookman Old Style" pitchFamily="18" charset="0"/>
              <a:ea typeface="+mn-ea"/>
              <a:cs typeface="+mn-cs"/>
            </a:endParaRPr>
          </a:p>
        </p:txBody>
      </p:sp>
      <p:sp>
        <p:nvSpPr>
          <p:cNvPr id="2" name="1 CuadroTexto"/>
          <p:cNvSpPr txBox="1"/>
          <p:nvPr/>
        </p:nvSpPr>
        <p:spPr>
          <a:xfrm>
            <a:off x="553621" y="1152532"/>
            <a:ext cx="8586025" cy="872034"/>
          </a:xfrm>
          <a:prstGeom prst="rect">
            <a:avLst/>
          </a:prstGeom>
          <a:noFill/>
        </p:spPr>
        <p:txBody>
          <a:bodyPr wrap="square" rtlCol="0">
            <a:spAutoFit/>
          </a:bodyPr>
          <a:lstStyle/>
          <a:p>
            <a:pPr marL="0" marR="0" lvl="0" indent="0" algn="just" defTabSz="914400" rtl="0" eaLnBrk="0" fontAlgn="base" latinLnBrk="0" hangingPunct="0">
              <a:lnSpc>
                <a:spcPct val="150000"/>
              </a:lnSpc>
              <a:spcBef>
                <a:spcPct val="0"/>
              </a:spcBef>
              <a:spcAft>
                <a:spcPct val="0"/>
              </a:spcAft>
              <a:buClrTx/>
              <a:buSzTx/>
              <a:buFontTx/>
              <a:buNone/>
              <a:tabLst/>
              <a:defRPr/>
            </a:pPr>
            <a:endParaRPr kumimoji="0" lang="es-ES" sz="1800" b="1" i="0" u="none" strike="noStrike" kern="1200" cap="none" spc="0" normalizeH="0" baseline="0" noProof="0" dirty="0">
              <a:ln>
                <a:noFill/>
              </a:ln>
              <a:solidFill>
                <a:prstClr val="black"/>
              </a:solidFill>
              <a:effectLst/>
              <a:uLnTx/>
              <a:uFillTx/>
              <a:latin typeface="Arial" charset="0"/>
              <a:ea typeface="+mn-ea"/>
              <a:cs typeface="Arial" charset="0"/>
            </a:endParaRPr>
          </a:p>
          <a:p>
            <a:pPr marL="0" marR="0" lvl="0" indent="0" algn="just" defTabSz="914400" rtl="0" eaLnBrk="0" fontAlgn="base" latinLnBrk="0" hangingPunct="0">
              <a:lnSpc>
                <a:spcPct val="150000"/>
              </a:lnSpc>
              <a:spcBef>
                <a:spcPct val="0"/>
              </a:spcBef>
              <a:spcAft>
                <a:spcPct val="0"/>
              </a:spcAft>
              <a:buClrTx/>
              <a:buSzTx/>
              <a:buFontTx/>
              <a:buNone/>
              <a:tabLst/>
              <a:defRPr/>
            </a:pPr>
            <a:endParaRPr kumimoji="0" lang="es-ES" sz="1800" b="1" i="0" u="none" strike="noStrike" kern="1200" cap="none" spc="0" normalizeH="0" baseline="0" noProof="0" dirty="0">
              <a:ln>
                <a:noFill/>
              </a:ln>
              <a:solidFill>
                <a:prstClr val="black"/>
              </a:solidFill>
              <a:effectLst/>
              <a:uLnTx/>
              <a:uFillTx/>
              <a:latin typeface="Arial" charset="0"/>
              <a:ea typeface="+mn-ea"/>
              <a:cs typeface="Arial" charset="0"/>
            </a:endParaRPr>
          </a:p>
        </p:txBody>
      </p:sp>
      <p:grpSp>
        <p:nvGrpSpPr>
          <p:cNvPr id="6" name="Grupo 5"/>
          <p:cNvGrpSpPr/>
          <p:nvPr/>
        </p:nvGrpSpPr>
        <p:grpSpPr>
          <a:xfrm>
            <a:off x="-235134" y="-157926"/>
            <a:ext cx="10033597" cy="13142089"/>
            <a:chOff x="-235134" y="-157926"/>
            <a:chExt cx="10033597" cy="13142089"/>
          </a:xfrm>
        </p:grpSpPr>
        <p:pic>
          <p:nvPicPr>
            <p:cNvPr id="8" name="Picture 2" descr="H:\HEMATOLOGIA 2023\PARA PROMO\Logo HMT 202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upo 8"/>
            <p:cNvGrpSpPr/>
            <p:nvPr/>
          </p:nvGrpSpPr>
          <p:grpSpPr>
            <a:xfrm>
              <a:off x="232658" y="12491837"/>
              <a:ext cx="9250115" cy="492326"/>
              <a:chOff x="232658" y="12491837"/>
              <a:chExt cx="9250115" cy="492326"/>
            </a:xfrm>
          </p:grpSpPr>
          <p:grpSp>
            <p:nvGrpSpPr>
              <p:cNvPr id="38" name="Grupo 37"/>
              <p:cNvGrpSpPr/>
              <p:nvPr/>
            </p:nvGrpSpPr>
            <p:grpSpPr>
              <a:xfrm>
                <a:off x="232658" y="12491837"/>
                <a:ext cx="6473510" cy="45719"/>
                <a:chOff x="658810" y="1567543"/>
                <a:chExt cx="5729295" cy="0"/>
              </a:xfrm>
            </p:grpSpPr>
            <p:cxnSp>
              <p:nvCxnSpPr>
                <p:cNvPr id="43" name="Conector recto 42"/>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39" name="Grupo 38"/>
              <p:cNvGrpSpPr/>
              <p:nvPr/>
            </p:nvGrpSpPr>
            <p:grpSpPr>
              <a:xfrm flipH="1">
                <a:off x="233635" y="12693995"/>
                <a:ext cx="9249138" cy="290168"/>
                <a:chOff x="658810" y="1567543"/>
                <a:chExt cx="5729295" cy="0"/>
              </a:xfrm>
            </p:grpSpPr>
            <p:cxnSp>
              <p:nvCxnSpPr>
                <p:cNvPr id="40" name="Conector recto 3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2" name="Conector recto 4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0" name="Grupo 9"/>
            <p:cNvGrpSpPr/>
            <p:nvPr/>
          </p:nvGrpSpPr>
          <p:grpSpPr>
            <a:xfrm rot="5400000">
              <a:off x="-5475473" y="6351657"/>
              <a:ext cx="11139487" cy="658810"/>
              <a:chOff x="232658" y="12491837"/>
              <a:chExt cx="9250115" cy="492326"/>
            </a:xfrm>
          </p:grpSpPr>
          <p:grpSp>
            <p:nvGrpSpPr>
              <p:cNvPr id="30" name="Grupo 29"/>
              <p:cNvGrpSpPr/>
              <p:nvPr/>
            </p:nvGrpSpPr>
            <p:grpSpPr>
              <a:xfrm>
                <a:off x="232658" y="12491837"/>
                <a:ext cx="6473510" cy="45719"/>
                <a:chOff x="658810" y="1567543"/>
                <a:chExt cx="5729295" cy="0"/>
              </a:xfrm>
            </p:grpSpPr>
            <p:cxnSp>
              <p:nvCxnSpPr>
                <p:cNvPr id="35" name="Conector recto 34"/>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31" name="Grupo 30"/>
              <p:cNvGrpSpPr/>
              <p:nvPr/>
            </p:nvGrpSpPr>
            <p:grpSpPr>
              <a:xfrm flipH="1">
                <a:off x="233635" y="12693995"/>
                <a:ext cx="9249138" cy="290168"/>
                <a:chOff x="658810" y="1567543"/>
                <a:chExt cx="5729295" cy="0"/>
              </a:xfrm>
            </p:grpSpPr>
            <p:cxnSp>
              <p:nvCxnSpPr>
                <p:cNvPr id="32" name="Conector recto 3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3" name="Conector recto 32"/>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4" name="Conector recto 33"/>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1" name="Grupo 10"/>
            <p:cNvGrpSpPr/>
            <p:nvPr/>
          </p:nvGrpSpPr>
          <p:grpSpPr>
            <a:xfrm rot="5400000" flipH="1" flipV="1">
              <a:off x="4058247" y="5983715"/>
              <a:ext cx="10821621" cy="658810"/>
              <a:chOff x="232658" y="12491837"/>
              <a:chExt cx="9250115" cy="492326"/>
            </a:xfrm>
          </p:grpSpPr>
          <p:grpSp>
            <p:nvGrpSpPr>
              <p:cNvPr id="22" name="Grupo 21"/>
              <p:cNvGrpSpPr/>
              <p:nvPr/>
            </p:nvGrpSpPr>
            <p:grpSpPr>
              <a:xfrm>
                <a:off x="232658" y="12491837"/>
                <a:ext cx="6473510" cy="45719"/>
                <a:chOff x="658810" y="1567543"/>
                <a:chExt cx="5729295" cy="0"/>
              </a:xfrm>
            </p:grpSpPr>
            <p:cxnSp>
              <p:nvCxnSpPr>
                <p:cNvPr id="27" name="Conector recto 26"/>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9" name="Conector recto 28"/>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23" name="Grupo 22"/>
              <p:cNvGrpSpPr/>
              <p:nvPr/>
            </p:nvGrpSpPr>
            <p:grpSpPr>
              <a:xfrm flipH="1">
                <a:off x="233635" y="12693995"/>
                <a:ext cx="9249138" cy="290168"/>
                <a:chOff x="658810" y="1567543"/>
                <a:chExt cx="5729295" cy="0"/>
              </a:xfrm>
            </p:grpSpPr>
            <p:cxnSp>
              <p:nvCxnSpPr>
                <p:cNvPr id="24" name="Conector recto 2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5" name="Conector recto 2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6" name="Conector recto 2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2" name="Grupo 11"/>
            <p:cNvGrpSpPr/>
            <p:nvPr/>
          </p:nvGrpSpPr>
          <p:grpSpPr>
            <a:xfrm rot="10800000">
              <a:off x="1489163" y="-157926"/>
              <a:ext cx="6844940" cy="630135"/>
              <a:chOff x="232658" y="12491837"/>
              <a:chExt cx="9250115" cy="492326"/>
            </a:xfrm>
          </p:grpSpPr>
          <p:grpSp>
            <p:nvGrpSpPr>
              <p:cNvPr id="13" name="Grupo 12"/>
              <p:cNvGrpSpPr/>
              <p:nvPr/>
            </p:nvGrpSpPr>
            <p:grpSpPr>
              <a:xfrm>
                <a:off x="232658" y="12491837"/>
                <a:ext cx="6473510" cy="45719"/>
                <a:chOff x="658810" y="1567543"/>
                <a:chExt cx="5729295" cy="0"/>
              </a:xfrm>
            </p:grpSpPr>
            <p:cxnSp>
              <p:nvCxnSpPr>
                <p:cNvPr id="19" name="Conector recto 18"/>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1" name="Conector recto 20"/>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15" name="Grupo 14"/>
              <p:cNvGrpSpPr/>
              <p:nvPr/>
            </p:nvGrpSpPr>
            <p:grpSpPr>
              <a:xfrm flipH="1">
                <a:off x="233635" y="12693995"/>
                <a:ext cx="9249138" cy="290168"/>
                <a:chOff x="658810" y="1567543"/>
                <a:chExt cx="5729295" cy="0"/>
              </a:xfrm>
            </p:grpSpPr>
            <p:cxnSp>
              <p:nvCxnSpPr>
                <p:cNvPr id="16" name="Conector recto 15"/>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7" name="Conector recto 16"/>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18" name="Conector recto 17"/>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
        <p:nvSpPr>
          <p:cNvPr id="4" name="Rectángulo 3">
            <a:extLst>
              <a:ext uri="{FF2B5EF4-FFF2-40B4-BE49-F238E27FC236}">
                <a16:creationId xmlns:a16="http://schemas.microsoft.com/office/drawing/2014/main" id="{7EC8EA4C-AA52-481E-8A1A-B420786F6A78}"/>
              </a:ext>
            </a:extLst>
          </p:cNvPr>
          <p:cNvSpPr/>
          <p:nvPr/>
        </p:nvSpPr>
        <p:spPr>
          <a:xfrm>
            <a:off x="553618" y="1404815"/>
            <a:ext cx="8586025" cy="8217634"/>
          </a:xfrm>
          <a:prstGeom prst="rect">
            <a:avLst/>
          </a:prstGeom>
        </p:spPr>
        <p:txBody>
          <a:bodyPr wrap="square">
            <a:spAutoFit/>
          </a:bodyPr>
          <a:lstStyle/>
          <a:p>
            <a:pPr algn="just">
              <a:tabLst>
                <a:tab pos="215900" algn="l"/>
                <a:tab pos="431800" algn="l"/>
                <a:tab pos="449580" algn="l"/>
              </a:tabLst>
            </a:pPr>
            <a:r>
              <a:rPr lang="es-MX" sz="1800" dirty="0">
                <a:latin typeface="Arial" panose="020B0604020202020204" pitchFamily="34" charset="0"/>
                <a:ea typeface="Calibri" panose="020F0502020204030204" pitchFamily="34" charset="0"/>
                <a:cs typeface="Arial" panose="020B0604020202020204" pitchFamily="34" charset="0"/>
              </a:rPr>
              <a:t>En nuestra paciente se pudo demostrar aun sin poder determinar las alteraciones en la regulación de los factores del complemento o el déficit de ADAMTS13 de origen autoinmunitario o congénito, se pudo descartar los diferentes factores precipitantes como neoplasias, fármacos, infecciones, enfermedades del tejido conectivo, etc. </a:t>
            </a:r>
          </a:p>
          <a:p>
            <a:pPr algn="just">
              <a:tabLst>
                <a:tab pos="215900" algn="l"/>
                <a:tab pos="431800" algn="l"/>
                <a:tab pos="449580" algn="l"/>
              </a:tabLst>
            </a:pPr>
            <a:endParaRPr lang="es-MX" sz="1800" dirty="0">
              <a:latin typeface="Arial" panose="020B0604020202020204" pitchFamily="34" charset="0"/>
              <a:ea typeface="Calibri" panose="020F0502020204030204" pitchFamily="34" charset="0"/>
              <a:cs typeface="Arial" panose="020B0604020202020204" pitchFamily="34" charset="0"/>
            </a:endParaRPr>
          </a:p>
          <a:p>
            <a:pPr algn="just">
              <a:tabLst>
                <a:tab pos="215900" algn="l"/>
                <a:tab pos="431800" algn="l"/>
                <a:tab pos="449580" algn="l"/>
              </a:tabLst>
            </a:pPr>
            <a:r>
              <a:rPr lang="es-MX" sz="1800" dirty="0">
                <a:latin typeface="Arial" panose="020B0604020202020204" pitchFamily="34" charset="0"/>
                <a:ea typeface="Calibri" panose="020F0502020204030204" pitchFamily="34" charset="0"/>
              </a:rPr>
              <a:t>La paciente del presente caso mostró un marcado beneficio con el inicio de la plasmaféresis, el cual fue evidente tras la pri­mera sesión, sin embargo, posteriormente se vio una refractariedad al mismo por lo que se necesitó apoyo con el </a:t>
            </a:r>
            <a:r>
              <a:rPr lang="es-MX" sz="1800" dirty="0" err="1">
                <a:latin typeface="Arial" panose="020B0604020202020204" pitchFamily="34" charset="0"/>
                <a:ea typeface="Calibri" panose="020F0502020204030204" pitchFamily="34" charset="0"/>
              </a:rPr>
              <a:t>rituximab</a:t>
            </a:r>
            <a:r>
              <a:rPr lang="es-MX" sz="1800" dirty="0">
                <a:latin typeface="Arial" panose="020B0604020202020204" pitchFamily="34" charset="0"/>
                <a:ea typeface="Calibri" panose="020F0502020204030204" pitchFamily="34" charset="0"/>
              </a:rPr>
              <a:t>, que está indicado los casos don­de no hay remisión de la enfermedad, el cual ha demostrado disminución de recidivas, </a:t>
            </a:r>
            <a:r>
              <a:rPr lang="es-MX" sz="1800" dirty="0" err="1">
                <a:latin typeface="Arial" panose="020B0604020202020204" pitchFamily="34" charset="0"/>
                <a:ea typeface="Calibri" panose="020F0502020204030204" pitchFamily="34" charset="0"/>
              </a:rPr>
              <a:t>asi</a:t>
            </a:r>
            <a:r>
              <a:rPr lang="es-MX" sz="1800" dirty="0">
                <a:latin typeface="Arial" panose="020B0604020202020204" pitchFamily="34" charset="0"/>
                <a:ea typeface="Calibri" panose="020F0502020204030204" pitchFamily="34" charset="0"/>
              </a:rPr>
              <a:t> como la vincristina.</a:t>
            </a:r>
          </a:p>
          <a:p>
            <a:pPr algn="just">
              <a:tabLst>
                <a:tab pos="215900" algn="l"/>
                <a:tab pos="431800" algn="l"/>
                <a:tab pos="449580" algn="l"/>
              </a:tabLst>
            </a:pPr>
            <a:endParaRPr lang="es-MX" sz="1800" dirty="0">
              <a:latin typeface="Arial" panose="020B0604020202020204" pitchFamily="34" charset="0"/>
              <a:ea typeface="Calibri" panose="020F0502020204030204" pitchFamily="34" charset="0"/>
            </a:endParaRPr>
          </a:p>
          <a:p>
            <a:pPr algn="just">
              <a:tabLst>
                <a:tab pos="215900" algn="l"/>
                <a:tab pos="431800" algn="l"/>
                <a:tab pos="449580" algn="l"/>
              </a:tabLst>
            </a:pPr>
            <a:r>
              <a:rPr lang="es-MX" sz="1800" dirty="0">
                <a:latin typeface="Arial" panose="020B0604020202020204" pitchFamily="34" charset="0"/>
                <a:ea typeface="Calibri" panose="020F0502020204030204" pitchFamily="34" charset="0"/>
              </a:rPr>
              <a:t> Por ende, para tener certeza de que el presente caso fuese congénito, hubiese sido necesario es­tudio genético el cual no estuvo disponible en su momento. Sin embargo la no respuesta a la plasmaféresis en primera línea de tratamiento y el cambio favorable posterior del cuadro clínico con la administración del plasma fresco habla a favor de una PTT congénita. Debido a la no disponibilidad de estas pruebas, los criterios clínicos se hacen fundamentales en el momento de decidir el inicio de tratamiento, ya que esto influye directamente en el pronóstico. </a:t>
            </a:r>
          </a:p>
          <a:p>
            <a:pPr algn="just">
              <a:tabLst>
                <a:tab pos="215900" algn="l"/>
                <a:tab pos="431800" algn="l"/>
                <a:tab pos="449580" algn="l"/>
              </a:tabLst>
            </a:pPr>
            <a:endParaRPr lang="es-US" sz="1200" dirty="0">
              <a:latin typeface="Times New Roman" panose="02020603050405020304" pitchFamily="18" charset="0"/>
              <a:ea typeface="Batang"/>
            </a:endParaRPr>
          </a:p>
          <a:p>
            <a:pPr algn="just">
              <a:tabLst>
                <a:tab pos="215900" algn="l"/>
                <a:tab pos="431800" algn="l"/>
                <a:tab pos="449580" algn="l"/>
              </a:tabLst>
            </a:pPr>
            <a:r>
              <a:rPr lang="es-MX" sz="1800" dirty="0">
                <a:latin typeface="Arial" panose="020B0604020202020204" pitchFamily="34" charset="0"/>
                <a:ea typeface="Calibri" panose="020F0502020204030204" pitchFamily="34" charset="0"/>
              </a:rPr>
              <a:t>Se puede concluir que, la PTT congénita a pesar de ser una enfermedad poco frecuente, tiene una alta fatalidad sin tratamiento opor­tuno. Sin embargo, el tratamiento oportuno con plasma fresco congelado ha logrado disminuir esta mortalidad de forma significativa, cuando no se tienen tratamientos de primeras líneas como ADAMTS13 recombinante. </a:t>
            </a:r>
          </a:p>
          <a:p>
            <a:pPr algn="just">
              <a:tabLst>
                <a:tab pos="215900" algn="l"/>
                <a:tab pos="431800" algn="l"/>
                <a:tab pos="449580" algn="l"/>
              </a:tabLst>
            </a:pPr>
            <a:endParaRPr lang="es-MX" sz="1800" dirty="0">
              <a:latin typeface="Arial" panose="020B0604020202020204" pitchFamily="34" charset="0"/>
              <a:ea typeface="Batang"/>
            </a:endParaRPr>
          </a:p>
          <a:p>
            <a:pPr algn="just">
              <a:tabLst>
                <a:tab pos="215900" algn="l"/>
                <a:tab pos="431800" algn="l"/>
                <a:tab pos="449580" algn="l"/>
              </a:tabLst>
            </a:pPr>
            <a:endParaRPr lang="es-MX" sz="1800" dirty="0">
              <a:latin typeface="Arial" panose="020B0604020202020204" pitchFamily="34" charset="0"/>
              <a:ea typeface="Batang"/>
            </a:endParaRPr>
          </a:p>
          <a:p>
            <a:pPr algn="just">
              <a:tabLst>
                <a:tab pos="215900" algn="l"/>
                <a:tab pos="431800" algn="l"/>
                <a:tab pos="449580" algn="l"/>
              </a:tabLst>
            </a:pPr>
            <a:endParaRPr lang="es-US" sz="1200" dirty="0">
              <a:latin typeface="Times New Roman" panose="02020603050405020304" pitchFamily="18" charset="0"/>
              <a:ea typeface="Batang"/>
            </a:endParaRPr>
          </a:p>
          <a:p>
            <a:pPr algn="just">
              <a:tabLst>
                <a:tab pos="215900" algn="l"/>
                <a:tab pos="431800" algn="l"/>
                <a:tab pos="449580" algn="l"/>
              </a:tabLst>
            </a:pPr>
            <a:endParaRPr lang="es-US" sz="1800" dirty="0">
              <a:latin typeface="Arial" panose="020B0604020202020204" pitchFamily="34" charset="0"/>
              <a:ea typeface="Batang"/>
              <a:cs typeface="Arial" panose="020B0604020202020204" pitchFamily="34" charset="0"/>
            </a:endParaRPr>
          </a:p>
        </p:txBody>
      </p:sp>
    </p:spTree>
    <p:extLst>
      <p:ext uri="{BB962C8B-B14F-4D97-AF65-F5344CB8AC3E}">
        <p14:creationId xmlns:p14="http://schemas.microsoft.com/office/powerpoint/2010/main" val="448725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99426" y="64459"/>
            <a:ext cx="261755" cy="530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9580" tIns="64790" rIns="129580" bIns="64790" numCol="1" anchor="ctr" anchorCtr="0" compatLnSpc="1">
            <a:prstTxWarp prst="textNoShape">
              <a:avLst/>
            </a:prstTxWarp>
            <a:spAutoFit/>
          </a:bodyPr>
          <a:lstStyle/>
          <a:p>
            <a:endParaRPr lang="nl-BE"/>
          </a:p>
        </p:txBody>
      </p:sp>
      <p:sp>
        <p:nvSpPr>
          <p:cNvPr id="14" name="Rectangle 13">
            <a:extLst>
              <a:ext uri="{FF2B5EF4-FFF2-40B4-BE49-F238E27FC236}">
                <a16:creationId xmlns:a16="http://schemas.microsoft.com/office/drawing/2014/main" id="{5D25774B-025B-4D9C-912E-5A1EE97B4D3E}"/>
              </a:ext>
            </a:extLst>
          </p:cNvPr>
          <p:cNvSpPr/>
          <p:nvPr/>
        </p:nvSpPr>
        <p:spPr>
          <a:xfrm>
            <a:off x="2091955" y="1151065"/>
            <a:ext cx="5509366" cy="746399"/>
          </a:xfrm>
          <a:prstGeom prst="rect">
            <a:avLst/>
          </a:prstGeom>
        </p:spPr>
        <p:txBody>
          <a:bodyPr wrap="square" lIns="129580" tIns="64790" rIns="129580" bIns="64790">
            <a:spAutoFit/>
          </a:bodyPr>
          <a:lstStyle/>
          <a:p>
            <a:pPr algn="ctr"/>
            <a:r>
              <a:rPr lang="en-CA" sz="4000" b="1" dirty="0" err="1">
                <a:solidFill>
                  <a:srgbClr val="202124"/>
                </a:solidFill>
                <a:latin typeface="Bookman Old Style" pitchFamily="18" charset="0"/>
              </a:rPr>
              <a:t>Conclusiones</a:t>
            </a:r>
            <a:r>
              <a:rPr lang="en-CA" sz="4000" b="1" dirty="0">
                <a:solidFill>
                  <a:srgbClr val="202124"/>
                </a:solidFill>
                <a:latin typeface="Bookman Old Style" pitchFamily="18" charset="0"/>
              </a:rPr>
              <a:t> </a:t>
            </a:r>
          </a:p>
        </p:txBody>
      </p:sp>
      <p:grpSp>
        <p:nvGrpSpPr>
          <p:cNvPr id="46" name="Grupo 45"/>
          <p:cNvGrpSpPr/>
          <p:nvPr/>
        </p:nvGrpSpPr>
        <p:grpSpPr>
          <a:xfrm>
            <a:off x="-235134" y="-131800"/>
            <a:ext cx="10033597" cy="13142089"/>
            <a:chOff x="-235134" y="-157926"/>
            <a:chExt cx="10033597" cy="13142089"/>
          </a:xfrm>
        </p:grpSpPr>
        <p:pic>
          <p:nvPicPr>
            <p:cNvPr id="47" name="Picture 2" descr="H:\HEMATOLOGIA 2023\PARA PROMO\Logo HMT 202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a:solidFill>
                    <a:srgbClr val="FFFFFF"/>
                  </a:solidFill>
                </a14:hiddenFill>
              </a:ext>
            </a:extLst>
          </p:spPr>
        </p:pic>
        <p:grpSp>
          <p:nvGrpSpPr>
            <p:cNvPr id="48" name="Grupo 47"/>
            <p:cNvGrpSpPr/>
            <p:nvPr/>
          </p:nvGrpSpPr>
          <p:grpSpPr>
            <a:xfrm>
              <a:off x="232658" y="12491837"/>
              <a:ext cx="9250115" cy="492326"/>
              <a:chOff x="232658" y="12491837"/>
              <a:chExt cx="9250115" cy="492326"/>
            </a:xfrm>
          </p:grpSpPr>
          <p:grpSp>
            <p:nvGrpSpPr>
              <p:cNvPr id="76" name="Grupo 75"/>
              <p:cNvGrpSpPr/>
              <p:nvPr/>
            </p:nvGrpSpPr>
            <p:grpSpPr>
              <a:xfrm>
                <a:off x="232658" y="12491837"/>
                <a:ext cx="6473510" cy="45719"/>
                <a:chOff x="658810" y="1567543"/>
                <a:chExt cx="5729295" cy="0"/>
              </a:xfrm>
            </p:grpSpPr>
            <p:cxnSp>
              <p:nvCxnSpPr>
                <p:cNvPr id="81" name="Conector recto 80"/>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82" name="Conector recto 81"/>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83" name="Conector recto 82"/>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77" name="Grupo 76"/>
              <p:cNvGrpSpPr/>
              <p:nvPr/>
            </p:nvGrpSpPr>
            <p:grpSpPr>
              <a:xfrm flipH="1">
                <a:off x="233635" y="12693995"/>
                <a:ext cx="9249138" cy="290168"/>
                <a:chOff x="658810" y="1567543"/>
                <a:chExt cx="5729295" cy="0"/>
              </a:xfrm>
            </p:grpSpPr>
            <p:cxnSp>
              <p:nvCxnSpPr>
                <p:cNvPr id="78" name="Conector recto 77"/>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79" name="Conector recto 78"/>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80" name="Conector recto 79"/>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49" name="Grupo 48"/>
            <p:cNvGrpSpPr/>
            <p:nvPr/>
          </p:nvGrpSpPr>
          <p:grpSpPr>
            <a:xfrm rot="5400000">
              <a:off x="-5475473" y="6351657"/>
              <a:ext cx="11139487" cy="658810"/>
              <a:chOff x="232658" y="12491837"/>
              <a:chExt cx="9250115" cy="492326"/>
            </a:xfrm>
          </p:grpSpPr>
          <p:grpSp>
            <p:nvGrpSpPr>
              <p:cNvPr id="68" name="Grupo 67"/>
              <p:cNvGrpSpPr/>
              <p:nvPr/>
            </p:nvGrpSpPr>
            <p:grpSpPr>
              <a:xfrm>
                <a:off x="232658" y="12491837"/>
                <a:ext cx="6473510" cy="45719"/>
                <a:chOff x="658810" y="1567543"/>
                <a:chExt cx="5729295" cy="0"/>
              </a:xfrm>
            </p:grpSpPr>
            <p:cxnSp>
              <p:nvCxnSpPr>
                <p:cNvPr id="73" name="Conector recto 72"/>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74" name="Conector recto 73"/>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75" name="Conector recto 74"/>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69" name="Grupo 68"/>
              <p:cNvGrpSpPr/>
              <p:nvPr/>
            </p:nvGrpSpPr>
            <p:grpSpPr>
              <a:xfrm flipH="1">
                <a:off x="233635" y="12693995"/>
                <a:ext cx="9249138" cy="290168"/>
                <a:chOff x="658810" y="1567543"/>
                <a:chExt cx="5729295" cy="0"/>
              </a:xfrm>
            </p:grpSpPr>
            <p:cxnSp>
              <p:nvCxnSpPr>
                <p:cNvPr id="70" name="Conector recto 6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71" name="Conector recto 7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72" name="Conector recto 7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50" name="Grupo 49"/>
            <p:cNvGrpSpPr/>
            <p:nvPr/>
          </p:nvGrpSpPr>
          <p:grpSpPr>
            <a:xfrm rot="5400000" flipH="1" flipV="1">
              <a:off x="4058247" y="5983715"/>
              <a:ext cx="10821621" cy="658810"/>
              <a:chOff x="232658" y="12491837"/>
              <a:chExt cx="9250115" cy="492326"/>
            </a:xfrm>
          </p:grpSpPr>
          <p:grpSp>
            <p:nvGrpSpPr>
              <p:cNvPr id="60" name="Grupo 59"/>
              <p:cNvGrpSpPr/>
              <p:nvPr/>
            </p:nvGrpSpPr>
            <p:grpSpPr>
              <a:xfrm>
                <a:off x="232658" y="12491837"/>
                <a:ext cx="6473510" cy="45719"/>
                <a:chOff x="658810" y="1567543"/>
                <a:chExt cx="5729295" cy="0"/>
              </a:xfrm>
            </p:grpSpPr>
            <p:cxnSp>
              <p:nvCxnSpPr>
                <p:cNvPr id="65" name="Conector recto 64"/>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66" name="Conector recto 6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67" name="Conector recto 6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61" name="Grupo 60"/>
              <p:cNvGrpSpPr/>
              <p:nvPr/>
            </p:nvGrpSpPr>
            <p:grpSpPr>
              <a:xfrm flipH="1">
                <a:off x="233635" y="12693995"/>
                <a:ext cx="9249138" cy="290168"/>
                <a:chOff x="658810" y="1567543"/>
                <a:chExt cx="5729295" cy="0"/>
              </a:xfrm>
            </p:grpSpPr>
            <p:cxnSp>
              <p:nvCxnSpPr>
                <p:cNvPr id="62" name="Conector recto 6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63" name="Conector recto 62"/>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64" name="Conector recto 63"/>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51" name="Grupo 50"/>
            <p:cNvGrpSpPr/>
            <p:nvPr/>
          </p:nvGrpSpPr>
          <p:grpSpPr>
            <a:xfrm rot="10800000">
              <a:off x="1489163" y="-157926"/>
              <a:ext cx="6844940" cy="630135"/>
              <a:chOff x="232658" y="12491837"/>
              <a:chExt cx="9250115" cy="492326"/>
            </a:xfrm>
          </p:grpSpPr>
          <p:grpSp>
            <p:nvGrpSpPr>
              <p:cNvPr id="52" name="Grupo 51"/>
              <p:cNvGrpSpPr/>
              <p:nvPr/>
            </p:nvGrpSpPr>
            <p:grpSpPr>
              <a:xfrm>
                <a:off x="232658" y="12491837"/>
                <a:ext cx="6473510" cy="45719"/>
                <a:chOff x="658810" y="1567543"/>
                <a:chExt cx="5729295" cy="0"/>
              </a:xfrm>
            </p:grpSpPr>
            <p:cxnSp>
              <p:nvCxnSpPr>
                <p:cNvPr id="57" name="Conector recto 56"/>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58" name="Conector recto 57"/>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59" name="Conector recto 58"/>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53" name="Grupo 52"/>
              <p:cNvGrpSpPr/>
              <p:nvPr/>
            </p:nvGrpSpPr>
            <p:grpSpPr>
              <a:xfrm flipH="1">
                <a:off x="233635" y="12693995"/>
                <a:ext cx="9249138" cy="290168"/>
                <a:chOff x="658810" y="1567543"/>
                <a:chExt cx="5729295" cy="0"/>
              </a:xfrm>
            </p:grpSpPr>
            <p:cxnSp>
              <p:nvCxnSpPr>
                <p:cNvPr id="54" name="Conector recto 5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55" name="Conector recto 5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56" name="Conector recto 5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
        <p:nvSpPr>
          <p:cNvPr id="2" name="Rectángulo 1">
            <a:extLst>
              <a:ext uri="{FF2B5EF4-FFF2-40B4-BE49-F238E27FC236}">
                <a16:creationId xmlns:a16="http://schemas.microsoft.com/office/drawing/2014/main" id="{27F9F6CF-BDE3-41B9-99CF-63DF27D8C814}"/>
              </a:ext>
            </a:extLst>
          </p:cNvPr>
          <p:cNvSpPr/>
          <p:nvPr/>
        </p:nvSpPr>
        <p:spPr>
          <a:xfrm>
            <a:off x="423674" y="3431113"/>
            <a:ext cx="8715977" cy="3832331"/>
          </a:xfrm>
          <a:prstGeom prst="rect">
            <a:avLst/>
          </a:prstGeom>
        </p:spPr>
        <p:txBody>
          <a:bodyPr wrap="square">
            <a:spAutoFit/>
          </a:bodyPr>
          <a:lstStyle/>
          <a:p>
            <a:pPr lvl="0" algn="just" defTabSz="914400" fontAlgn="base">
              <a:lnSpc>
                <a:spcPct val="150000"/>
              </a:lnSpc>
              <a:spcBef>
                <a:spcPts val="600"/>
              </a:spcBef>
              <a:spcAft>
                <a:spcPct val="0"/>
              </a:spcAft>
            </a:pPr>
            <a:endParaRPr lang="es-ES" altLang="es-US" sz="1600" b="1" dirty="0">
              <a:solidFill>
                <a:prstClr val="black"/>
              </a:solidFill>
              <a:latin typeface="Arial" panose="020B0604020202020204" pitchFamily="34" charset="0"/>
              <a:cs typeface="Arial" panose="020B0604020202020204" pitchFamily="34" charset="0"/>
            </a:endParaRPr>
          </a:p>
          <a:p>
            <a:pPr lvl="0" algn="just" defTabSz="914400" fontAlgn="base">
              <a:lnSpc>
                <a:spcPct val="150000"/>
              </a:lnSpc>
              <a:spcBef>
                <a:spcPts val="600"/>
              </a:spcBef>
              <a:spcAft>
                <a:spcPct val="0"/>
              </a:spcAft>
            </a:pPr>
            <a:endParaRPr lang="es-ES" altLang="es-US" sz="1600" b="1" dirty="0">
              <a:solidFill>
                <a:prstClr val="black"/>
              </a:solidFill>
              <a:latin typeface="Arial" panose="020B0604020202020204" pitchFamily="34" charset="0"/>
              <a:cs typeface="Arial" panose="020B0604020202020204" pitchFamily="34" charset="0"/>
            </a:endParaRPr>
          </a:p>
          <a:p>
            <a:pPr lvl="0" algn="just" defTabSz="914400" fontAlgn="base">
              <a:lnSpc>
                <a:spcPct val="150000"/>
              </a:lnSpc>
              <a:spcBef>
                <a:spcPts val="600"/>
              </a:spcBef>
              <a:spcAft>
                <a:spcPct val="0"/>
              </a:spcAft>
            </a:pPr>
            <a:endParaRPr lang="es-ES" altLang="es-US" sz="1600" b="1" dirty="0">
              <a:solidFill>
                <a:prstClr val="black"/>
              </a:solidFill>
              <a:latin typeface="Arial" panose="020B0604020202020204" pitchFamily="34" charset="0"/>
              <a:cs typeface="Arial" panose="020B0604020202020204" pitchFamily="34" charset="0"/>
            </a:endParaRPr>
          </a:p>
          <a:p>
            <a:pPr lvl="0" algn="just" defTabSz="914400" fontAlgn="base">
              <a:lnSpc>
                <a:spcPct val="150000"/>
              </a:lnSpc>
              <a:spcBef>
                <a:spcPts val="600"/>
              </a:spcBef>
              <a:spcAft>
                <a:spcPct val="0"/>
              </a:spcAft>
            </a:pPr>
            <a:endParaRPr lang="es-ES" altLang="es-US" sz="1600" b="1" dirty="0">
              <a:solidFill>
                <a:prstClr val="black"/>
              </a:solidFill>
              <a:latin typeface="Arial" panose="020B0604020202020204" pitchFamily="34" charset="0"/>
              <a:cs typeface="Arial" panose="020B0604020202020204" pitchFamily="34" charset="0"/>
            </a:endParaRPr>
          </a:p>
          <a:p>
            <a:pPr lvl="0" algn="just" defTabSz="914400" fontAlgn="base">
              <a:lnSpc>
                <a:spcPct val="150000"/>
              </a:lnSpc>
              <a:spcBef>
                <a:spcPts val="600"/>
              </a:spcBef>
              <a:spcAft>
                <a:spcPct val="0"/>
              </a:spcAft>
            </a:pPr>
            <a:endParaRPr lang="es-ES" altLang="es-US" sz="1600" b="1" dirty="0">
              <a:solidFill>
                <a:prstClr val="black"/>
              </a:solidFill>
              <a:latin typeface="Arial" panose="020B0604020202020204" pitchFamily="34" charset="0"/>
              <a:cs typeface="Arial" panose="020B0604020202020204" pitchFamily="34" charset="0"/>
            </a:endParaRPr>
          </a:p>
          <a:p>
            <a:pPr lvl="0" algn="just" defTabSz="914400" fontAlgn="base">
              <a:lnSpc>
                <a:spcPct val="150000"/>
              </a:lnSpc>
              <a:spcBef>
                <a:spcPts val="600"/>
              </a:spcBef>
              <a:spcAft>
                <a:spcPct val="0"/>
              </a:spcAft>
            </a:pPr>
            <a:endParaRPr lang="es-ES" altLang="es-US" sz="1600" b="1" dirty="0">
              <a:solidFill>
                <a:prstClr val="black"/>
              </a:solidFill>
              <a:latin typeface="Arial" panose="020B0604020202020204" pitchFamily="34" charset="0"/>
              <a:cs typeface="Arial" panose="020B0604020202020204" pitchFamily="34" charset="0"/>
            </a:endParaRPr>
          </a:p>
          <a:p>
            <a:pPr lvl="0" algn="just" defTabSz="914400" fontAlgn="base">
              <a:lnSpc>
                <a:spcPct val="150000"/>
              </a:lnSpc>
              <a:spcBef>
                <a:spcPts val="600"/>
              </a:spcBef>
              <a:spcAft>
                <a:spcPct val="0"/>
              </a:spcAft>
            </a:pPr>
            <a:r>
              <a:rPr lang="es-ES" altLang="es-US" sz="1600" b="1" dirty="0">
                <a:solidFill>
                  <a:prstClr val="black"/>
                </a:solidFill>
                <a:latin typeface="Arial" panose="020B0604020202020204" pitchFamily="34" charset="0"/>
                <a:cs typeface="Arial" panose="020B0604020202020204" pitchFamily="34" charset="0"/>
              </a:rPr>
              <a:t>Dada la imposibilidad de poder dosificar ADAMTS13 en esta paciente y familiares continuamos con la duda: ESTAREMOS EN PRESENCIA DE UN ADAMTS13 HEREDITARIO DISFUNCIONAL O EN DÉFICIT ???. </a:t>
            </a:r>
          </a:p>
        </p:txBody>
      </p:sp>
      <p:sp>
        <p:nvSpPr>
          <p:cNvPr id="8" name="Rectangle 5">
            <a:extLst>
              <a:ext uri="{FF2B5EF4-FFF2-40B4-BE49-F238E27FC236}">
                <a16:creationId xmlns:a16="http://schemas.microsoft.com/office/drawing/2014/main" id="{16F02633-C761-4025-861D-B1DF99CAA896}"/>
              </a:ext>
            </a:extLst>
          </p:cNvPr>
          <p:cNvSpPr>
            <a:spLocks noChangeArrowheads="1"/>
          </p:cNvSpPr>
          <p:nvPr/>
        </p:nvSpPr>
        <p:spPr bwMode="auto">
          <a:xfrm>
            <a:off x="553621" y="1773240"/>
            <a:ext cx="8856551"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15900" algn="l"/>
                <a:tab pos="431800" algn="l"/>
                <a:tab pos="449263"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215900" algn="l"/>
                <a:tab pos="431800" algn="l"/>
                <a:tab pos="449263"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215900" algn="l"/>
                <a:tab pos="431800" algn="l"/>
                <a:tab pos="449263"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215900" algn="l"/>
                <a:tab pos="431800" algn="l"/>
                <a:tab pos="449263"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215900" algn="l"/>
                <a:tab pos="431800" algn="l"/>
                <a:tab pos="449263"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215900" algn="l"/>
                <a:tab pos="431800" algn="l"/>
                <a:tab pos="449263"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215900" algn="l"/>
                <a:tab pos="431800" algn="l"/>
                <a:tab pos="449263"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215900" algn="l"/>
                <a:tab pos="431800" algn="l"/>
                <a:tab pos="449263"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215900" algn="l"/>
                <a:tab pos="431800" algn="l"/>
                <a:tab pos="449263"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215900" algn="l"/>
                <a:tab pos="431800" algn="l"/>
                <a:tab pos="449263" algn="l"/>
              </a:tabLst>
            </a:pPr>
            <a:r>
              <a:rPr kumimoji="0" lang="es-MX" altLang="es-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 puede concluir que, la PTT congénita a pesar de ser una enfermedad poco frecuente, tiene una alta fatalidad sin tratamiento opor­tuno. Sin embargo, el tratamiento oportuno con plasma fresco congelado ha logrado disminuir esta mortalidad de forma significativa, cuando no se tienen tratamientos de primeras líneas como ADAMTS13 recombinante. </a:t>
            </a:r>
          </a:p>
          <a:p>
            <a:pPr marL="0" marR="0" lvl="0" indent="0" algn="just" defTabSz="914400" rtl="0" eaLnBrk="0" fontAlgn="base" latinLnBrk="0" hangingPunct="0">
              <a:lnSpc>
                <a:spcPct val="100000"/>
              </a:lnSpc>
              <a:spcBef>
                <a:spcPct val="0"/>
              </a:spcBef>
              <a:spcAft>
                <a:spcPct val="0"/>
              </a:spcAft>
              <a:buClrTx/>
              <a:buSzTx/>
              <a:buFontTx/>
              <a:buNone/>
              <a:tabLst>
                <a:tab pos="215900" algn="l"/>
                <a:tab pos="431800" algn="l"/>
                <a:tab pos="449263" algn="l"/>
              </a:tabLst>
            </a:pPr>
            <a:endParaRPr kumimoji="0" lang="es-MX" altLang="es-US" sz="1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215900" algn="l"/>
                <a:tab pos="431800" algn="l"/>
                <a:tab pos="449263" algn="l"/>
              </a:tabLst>
            </a:pPr>
            <a:r>
              <a:rPr kumimoji="0" lang="es-MX" altLang="es-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La PTT congénita es una enfermedad rara, y por tanto precisa ser estudiada en el seno de los grupos de trabajos de la especialidad para que se adquiera la experiencia y conocimiento necesarios para poder mejorar el manejo de estos pacientes. </a:t>
            </a:r>
          </a:p>
          <a:p>
            <a:pPr marL="0" marR="0" lvl="0" indent="0" algn="just" defTabSz="914400" rtl="0" eaLnBrk="0" fontAlgn="base" latinLnBrk="0" hangingPunct="0">
              <a:lnSpc>
                <a:spcPct val="100000"/>
              </a:lnSpc>
              <a:spcBef>
                <a:spcPct val="0"/>
              </a:spcBef>
              <a:spcAft>
                <a:spcPct val="0"/>
              </a:spcAft>
              <a:buClrTx/>
              <a:buSzTx/>
              <a:buFontTx/>
              <a:buNone/>
              <a:tabLst>
                <a:tab pos="215900" algn="l"/>
                <a:tab pos="431800" algn="l"/>
                <a:tab pos="449263" algn="l"/>
              </a:tabLst>
            </a:pPr>
            <a:endParaRPr kumimoji="0" lang="es-MX" altLang="es-US" sz="1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tab pos="215900" algn="l"/>
                <a:tab pos="431800" algn="l"/>
                <a:tab pos="449263" algn="l"/>
              </a:tabLst>
            </a:pPr>
            <a:r>
              <a:rPr kumimoji="0" lang="es-MX" altLang="es-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El diagnóstico biológico y molecular de la PTT congénita no ha estado ni está aún hoy al alcance, por lo que las determinaciones de actividad enzimática, presencia de inhibidores y secuenciación del gen se realizan en muy pocos laboratorios en Latinoamérica por el costo que significa para las instituciones de salud. </a:t>
            </a:r>
            <a:endParaRPr kumimoji="0" lang="es-MX" altLang="es-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209886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575</TotalTime>
  <Words>1535</Words>
  <Application>Microsoft Office PowerPoint</Application>
  <PresentationFormat>Personalizado</PresentationFormat>
  <Paragraphs>164</Paragraphs>
  <Slides>6</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6</vt:i4>
      </vt:variant>
    </vt:vector>
  </HeadingPairs>
  <TitlesOfParts>
    <vt:vector size="14" baseType="lpstr">
      <vt:lpstr>Arial</vt:lpstr>
      <vt:lpstr>Batang</vt:lpstr>
      <vt:lpstr>Bookman Old Style</vt:lpstr>
      <vt:lpstr>Calibri</vt:lpstr>
      <vt:lpstr>Calibri Light</vt:lpstr>
      <vt:lpstr>Comic Sans MS</vt:lpstr>
      <vt:lpstr>Times New Roman</vt:lpstr>
      <vt:lpstr>Office Theme</vt:lpstr>
      <vt:lpstr>Presentación de PowerPoint</vt:lpstr>
      <vt:lpstr>Presentación de PowerPoint</vt:lpstr>
      <vt:lpstr>Presentación de PowerPoint</vt:lpstr>
      <vt:lpstr>EvoluciÓn.  PÚRPURA TROMBOCITOPÉNICA TROMBÓTICA (PTT).   GRÁFICO 1. DÍAS DE TRATAMIENTO ESPECÍFICO y RANGO DE VOLUCIÓN DE PARÁMETROS HUMORALES. *</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Rosana Pelayo Camacho</dc:creator>
  <cp:lastModifiedBy>Administrador</cp:lastModifiedBy>
  <cp:revision>57</cp:revision>
  <dcterms:created xsi:type="dcterms:W3CDTF">2022-04-24T22:39:17Z</dcterms:created>
  <dcterms:modified xsi:type="dcterms:W3CDTF">2023-05-10T01:04:00Z</dcterms:modified>
</cp:coreProperties>
</file>