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1" r:id="rId5"/>
    <p:sldId id="272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84" y="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2E84D-7488-4637-841C-E14D5D7F3CDA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CF922-8A1A-4431-89C5-964353281ED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02A-838D-4375-A9D1-D5E9FFB9697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5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02A-838D-4375-A9D1-D5E9FFB9697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5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02A-838D-4375-A9D1-D5E9FFB9697C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5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02A-838D-4375-A9D1-D5E9FFB9697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5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E02A-838D-4375-A9D1-D5E9FFB9697C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5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LER\Desktop\KA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524001" y="92867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38613" y="142853"/>
            <a:ext cx="2986335" cy="1136393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52596" y="2071679"/>
            <a:ext cx="8001056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P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Frecuencias</a:t>
            </a:r>
            <a:r>
              <a:rPr lang="es-PR" sz="1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P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fenotípicas de grupos sanguíneos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P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la Habana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38348" y="3857629"/>
            <a:ext cx="8134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Gilberto Soler Noda1;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Ihosvani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González Díaz1;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Yisenia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Romero Díaz1; </a:t>
            </a:r>
          </a:p>
          <a:p>
            <a:pPr algn="ctr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Mariela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Forrellat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Barrios1;</a:t>
            </a:r>
            <a:r>
              <a:rPr lang="es-VE" sz="2000" dirty="0">
                <a:latin typeface="Times New Roman"/>
                <a:ea typeface="Times New Roman"/>
              </a:rPr>
              <a:t> Rosa María Lam Díaz1; </a:t>
            </a:r>
            <a:r>
              <a:rPr lang="es-VE" sz="2000" dirty="0" err="1">
                <a:latin typeface="Times New Roman"/>
                <a:ea typeface="Times New Roman"/>
              </a:rPr>
              <a:t>Suharmi</a:t>
            </a:r>
            <a:r>
              <a:rPr lang="es-VE" sz="2000" dirty="0">
                <a:latin typeface="Times New Roman"/>
                <a:ea typeface="Times New Roman"/>
              </a:rPr>
              <a:t> Aquino Rojas1; </a:t>
            </a:r>
          </a:p>
          <a:p>
            <a:pPr algn="ctr"/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Yipsy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Vázquez Chavez2; </a:t>
            </a:r>
            <a:r>
              <a:rPr lang="es-P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Carlos César Cabrera Carballosa3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52597" y="5715017"/>
            <a:ext cx="2887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1: Instituto de Hematología e Inmunología; </a:t>
            </a:r>
          </a:p>
          <a:p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2: Hospital Pediátrico William Soler; </a:t>
            </a:r>
          </a:p>
          <a:p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3: Facultad de Tecnología de la Salud</a:t>
            </a:r>
          </a:p>
        </p:txBody>
      </p:sp>
    </p:spTree>
    <p:extLst>
      <p:ext uri="{BB962C8B-B14F-4D97-AF65-F5344CB8AC3E}">
        <p14:creationId xmlns:p14="http://schemas.microsoft.com/office/powerpoint/2010/main" val="144381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38349" y="1643050"/>
            <a:ext cx="825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Las frecuencias de los antígenos K y k y su interacción  </a:t>
            </a: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81291" y="2880360"/>
          <a:ext cx="6786609" cy="1960120"/>
        </p:xfrm>
        <a:graphic>
          <a:graphicData uri="http://schemas.openxmlformats.org/drawingml/2006/table">
            <a:tbl>
              <a:tblPr/>
              <a:tblGrid>
                <a:gridCol w="169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Fenotipo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K+k+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Calibri"/>
                          <a:cs typeface="Times New Roman"/>
                        </a:rPr>
                        <a:t>3,23</a:t>
                      </a:r>
                      <a:endParaRPr lang="es-ES" sz="2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es-ES" sz="2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K-k+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Calibri"/>
                          <a:cs typeface="Times New Roman"/>
                        </a:rPr>
                        <a:t>95,96</a:t>
                      </a:r>
                      <a:endParaRPr lang="es-ES" sz="2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es-ES" sz="2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K+k-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0,81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38282" y="1500175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Las frecuencias de los antígenos </a:t>
            </a:r>
            <a:r>
              <a:rPr lang="es-ES" sz="2800" dirty="0" err="1">
                <a:latin typeface="Times New Roman" pitchFamily="18" charset="0"/>
                <a:ea typeface="Calibri"/>
                <a:cs typeface="Times New Roman" pitchFamily="18" charset="0"/>
              </a:rPr>
              <a:t>Fy</a:t>
            </a:r>
            <a:r>
              <a:rPr lang="es-ES" sz="2800" baseline="30000" dirty="0" err="1">
                <a:latin typeface="Times New Roman" pitchFamily="18" charset="0"/>
                <a:ea typeface="Calibri"/>
                <a:cs typeface="Times New Roman" pitchFamily="18" charset="0"/>
              </a:rPr>
              <a:t>a</a:t>
            </a:r>
            <a:r>
              <a:rPr lang="es-ES" sz="2800" dirty="0">
                <a:latin typeface="Times New Roman" pitchFamily="18" charset="0"/>
                <a:ea typeface="Calibri"/>
                <a:cs typeface="Times New Roman" pitchFamily="18" charset="0"/>
              </a:rPr>
              <a:t> y </a:t>
            </a:r>
            <a:r>
              <a:rPr lang="es-ES" sz="2800" dirty="0" err="1">
                <a:latin typeface="Times New Roman" pitchFamily="18" charset="0"/>
                <a:ea typeface="Calibri"/>
                <a:cs typeface="Times New Roman" pitchFamily="18" charset="0"/>
              </a:rPr>
              <a:t>Fy</a:t>
            </a:r>
            <a:r>
              <a:rPr lang="es-ES" sz="2800" baseline="30000" dirty="0" err="1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r>
              <a:rPr lang="es-ES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 su interacción  </a:t>
            </a: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38413" y="2743200"/>
          <a:ext cx="6643734" cy="2450150"/>
        </p:xfrm>
        <a:graphic>
          <a:graphicData uri="http://schemas.openxmlformats.org/drawingml/2006/table">
            <a:tbl>
              <a:tblPr/>
              <a:tblGrid>
                <a:gridCol w="166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Fenotipo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Fy(a-b+)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25.81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Fy(a+b-)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25.00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Fy(a+b+)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29.84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Fy(a-b-)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>
                          <a:latin typeface="Times New Roman"/>
                          <a:ea typeface="Calibri"/>
                          <a:cs typeface="Times New Roman"/>
                        </a:rPr>
                        <a:t>19.35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38282" y="1500174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Las frecuencias de los antígenos </a:t>
            </a:r>
            <a:r>
              <a:rPr lang="es-ES" sz="2800" dirty="0" err="1">
                <a:latin typeface="Times New Roman"/>
                <a:ea typeface="Calibri"/>
              </a:rPr>
              <a:t>Jk</a:t>
            </a:r>
            <a:r>
              <a:rPr lang="es-ES" sz="2800" baseline="30000" dirty="0" err="1">
                <a:latin typeface="Times New Roman"/>
                <a:ea typeface="Calibri"/>
              </a:rPr>
              <a:t>a</a:t>
            </a:r>
            <a:r>
              <a:rPr lang="es-ES" sz="2800" dirty="0">
                <a:latin typeface="Times New Roman"/>
                <a:ea typeface="Calibri"/>
              </a:rPr>
              <a:t> y </a:t>
            </a:r>
            <a:r>
              <a:rPr lang="es-ES" sz="2800" dirty="0" err="1">
                <a:latin typeface="Times New Roman"/>
                <a:ea typeface="Calibri"/>
              </a:rPr>
              <a:t>Jk</a:t>
            </a:r>
            <a:r>
              <a:rPr lang="es-ES" sz="2800" baseline="30000" dirty="0" err="1">
                <a:latin typeface="Times New Roman"/>
                <a:ea typeface="Calibri"/>
              </a:rPr>
              <a:t>b</a:t>
            </a:r>
            <a:r>
              <a:rPr lang="es-ES" sz="2800" baseline="30000" dirty="0">
                <a:latin typeface="Times New Roman"/>
                <a:ea typeface="Calibri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 su interacción  </a:t>
            </a: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881158" y="2571744"/>
          <a:ext cx="8215370" cy="2450150"/>
        </p:xfrm>
        <a:graphic>
          <a:graphicData uri="http://schemas.openxmlformats.org/drawingml/2006/table">
            <a:tbl>
              <a:tblPr/>
              <a:tblGrid>
                <a:gridCol w="16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Fenotipo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Asiáticos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Jk(a+b-)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latin typeface="Times New Roman"/>
                          <a:ea typeface="Calibri"/>
                          <a:cs typeface="Times New Roman"/>
                        </a:rPr>
                        <a:t>36.29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Jk(a+b+)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29.84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Jk(a-b+)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15.32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Jk(a-b-)/Jk3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 b="1">
                          <a:latin typeface="Times New Roman"/>
                          <a:ea typeface="Calibri"/>
                          <a:cs typeface="Times New Roman"/>
                        </a:rPr>
                        <a:t>18.55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Muy raro*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Muy raro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&lt; 1*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309787" y="5572140"/>
            <a:ext cx="517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* En pequeñas comunidades finlandesas y polinesias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38282" y="1500175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Las frecuencias de los antígenos </a:t>
            </a:r>
            <a:r>
              <a:rPr lang="es-ES" sz="2800" dirty="0">
                <a:latin typeface="Times New Roman"/>
                <a:ea typeface="Calibri"/>
              </a:rPr>
              <a:t>Le</a:t>
            </a:r>
            <a:r>
              <a:rPr lang="es-ES" sz="2800" baseline="30000" dirty="0">
                <a:latin typeface="Times New Roman"/>
                <a:ea typeface="Calibri"/>
              </a:rPr>
              <a:t>a</a:t>
            </a:r>
            <a:r>
              <a:rPr lang="es-ES" sz="2800" dirty="0">
                <a:latin typeface="Times New Roman"/>
                <a:ea typeface="Calibri"/>
              </a:rPr>
              <a:t> y </a:t>
            </a:r>
            <a:r>
              <a:rPr lang="es-ES" sz="2800" dirty="0" err="1">
                <a:latin typeface="Times New Roman"/>
                <a:ea typeface="Calibri"/>
              </a:rPr>
              <a:t>Le</a:t>
            </a:r>
            <a:r>
              <a:rPr lang="es-ES" sz="2800" baseline="30000" dirty="0" err="1">
                <a:latin typeface="Times New Roman"/>
                <a:ea typeface="Calibri"/>
              </a:rPr>
              <a:t>b</a:t>
            </a:r>
            <a:r>
              <a:rPr lang="es-ES" sz="2800" baseline="30000" dirty="0">
                <a:latin typeface="Times New Roman"/>
                <a:ea typeface="Calibri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 su interacción  </a:t>
            </a: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95472" y="2643182"/>
          <a:ext cx="7643866" cy="1970090"/>
        </p:xfrm>
        <a:graphic>
          <a:graphicData uri="http://schemas.openxmlformats.org/drawingml/2006/table">
            <a:tbl>
              <a:tblPr/>
              <a:tblGrid>
                <a:gridCol w="222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Fenotipo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Le(</a:t>
                      </a:r>
                      <a:r>
                        <a:rPr lang="es-ES" sz="2400" dirty="0" err="1">
                          <a:latin typeface="Times New Roman"/>
                          <a:ea typeface="Calibri"/>
                          <a:cs typeface="Times New Roman"/>
                        </a:rPr>
                        <a:t>a+b</a:t>
                      </a: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-)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16,13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Le(a-b+)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36,26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Le(a-b-)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14,13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Le(a+b+)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6,45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2095472" y="5072075"/>
            <a:ext cx="821537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Times New Roman"/>
                <a:ea typeface="Calibri"/>
                <a:cs typeface="Times New Roman"/>
              </a:rPr>
              <a:t>* </a:t>
            </a:r>
            <a:r>
              <a:rPr lang="es-ES" dirty="0">
                <a:latin typeface="Times New Roman"/>
                <a:ea typeface="Calibri"/>
              </a:rPr>
              <a:t>causado por mutaciones en el gen secretor </a:t>
            </a:r>
            <a:r>
              <a:rPr lang="es-ES" i="1" dirty="0">
                <a:latin typeface="Times New Roman"/>
                <a:ea typeface="Calibri"/>
              </a:rPr>
              <a:t>FUT2</a:t>
            </a:r>
            <a:r>
              <a:rPr lang="es-ES" dirty="0">
                <a:latin typeface="Times New Roman"/>
                <a:ea typeface="Calibri"/>
              </a:rPr>
              <a:t> que reduce la eficiencia de la enzima FUT2 y como resultado, la enzima FUT3 se vuelve más eficiente y, por lo tanto, puede competir de manera más efectiva por el precursor.</a:t>
            </a:r>
            <a:endParaRPr lang="es-ES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38282" y="857232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Las frecuencias de los antígenos </a:t>
            </a:r>
            <a:r>
              <a:rPr lang="es-ES" sz="2800" dirty="0" err="1">
                <a:latin typeface="Times New Roman"/>
                <a:ea typeface="Calibri"/>
              </a:rPr>
              <a:t>MNSs</a:t>
            </a:r>
            <a:r>
              <a:rPr lang="es-ES" sz="2800" baseline="30000" dirty="0">
                <a:latin typeface="Times New Roman"/>
                <a:ea typeface="Calibri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 su interacción  </a:t>
            </a: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952596" y="1571612"/>
          <a:ext cx="8001056" cy="4596130"/>
        </p:xfrm>
        <a:graphic>
          <a:graphicData uri="http://schemas.openxmlformats.org/drawingml/2006/table">
            <a:tbl>
              <a:tblPr/>
              <a:tblGrid>
                <a:gridCol w="204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6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Fenotipo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Caucásicos 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Negros 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M+N+S+s+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0.81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M+N+S+s-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0.81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M+N+S-s+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12.90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M+N-S+s+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10.48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M+N-S+s-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7.26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M+N-S-s+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20.16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M+N-S-s-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1.61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No se reporta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M-N+S+s+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1.61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M-N+S-s+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12.10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M-N+S-s-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0.81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M-N-S+s+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12.90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No se reporta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M-N-S+s-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3.23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*M-N-S-s+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Calibri"/>
                          <a:cs typeface="Times New Roman"/>
                        </a:rPr>
                        <a:t>15.32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24000" y="1500174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Antígeno </a:t>
            </a:r>
            <a:r>
              <a:rPr lang="es-ES" sz="2800" dirty="0">
                <a:latin typeface="Times New Roman"/>
                <a:ea typeface="Calibri"/>
              </a:rPr>
              <a:t>P1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738414" y="2643182"/>
          <a:ext cx="6286548" cy="980060"/>
        </p:xfrm>
        <a:graphic>
          <a:graphicData uri="http://schemas.openxmlformats.org/drawingml/2006/table">
            <a:tbl>
              <a:tblPr/>
              <a:tblGrid>
                <a:gridCol w="1571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Fenotipo 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Caucásicos 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Negros 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Times New Roman"/>
                          <a:ea typeface="Calibri"/>
                          <a:cs typeface="Times New Roman"/>
                        </a:rPr>
                        <a:t>58.87</a:t>
                      </a:r>
                      <a:endParaRPr lang="es-E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9876" y="357167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1738282" y="1142985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Times New Roman"/>
                <a:ea typeface="Calibri"/>
              </a:rPr>
              <a:t>Se realizó una actualización de las frecuencias fenotípicas de los antígenos del sistema ABO y </a:t>
            </a:r>
            <a:r>
              <a:rPr lang="es-ES" sz="2400" dirty="0" err="1">
                <a:latin typeface="Times New Roman"/>
                <a:ea typeface="Calibri"/>
              </a:rPr>
              <a:t>RhD</a:t>
            </a:r>
            <a:r>
              <a:rPr lang="es-ES" sz="2400" dirty="0">
                <a:latin typeface="Times New Roman"/>
                <a:ea typeface="Calibri"/>
              </a:rPr>
              <a:t> en la población habanera.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Times New Roman"/>
                <a:ea typeface="Calibri"/>
              </a:rPr>
              <a:t>Se realizó por primera vez la determinación de la frecuencia fenotípica de los antígenos C, c, E y e del sistema Rh y de los antígenos de los sistemas antigénicos </a:t>
            </a:r>
            <a:r>
              <a:rPr lang="es-ES" sz="2400" dirty="0" err="1">
                <a:latin typeface="Times New Roman"/>
                <a:ea typeface="Calibri"/>
              </a:rPr>
              <a:t>Duffy</a:t>
            </a:r>
            <a:r>
              <a:rPr lang="es-ES" sz="2400" dirty="0">
                <a:latin typeface="Times New Roman"/>
                <a:ea typeface="Calibri"/>
              </a:rPr>
              <a:t>, </a:t>
            </a:r>
            <a:r>
              <a:rPr lang="es-ES" sz="2400" dirty="0" err="1">
                <a:latin typeface="Times New Roman"/>
                <a:ea typeface="Calibri"/>
              </a:rPr>
              <a:t>Kidd</a:t>
            </a:r>
            <a:r>
              <a:rPr lang="es-ES" sz="2400" dirty="0">
                <a:latin typeface="Times New Roman"/>
                <a:ea typeface="Calibri"/>
              </a:rPr>
              <a:t>, Lewis, MNS y P1PK en una muestra poblacional de La Habana, atendida en el Instituto de hematología e Inmunología.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Times New Roman"/>
                <a:ea typeface="Calibri"/>
              </a:rPr>
              <a:t>Se identificó la existencia de fenotipos de grupos sanguíneos poco frecuentes dentro de esta población.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67241" y="285728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Conclusiones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LER\Desktop\KA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524001" y="428605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4381489" y="357166"/>
            <a:ext cx="2263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Introducción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024034" y="1142985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PR" sz="2400" dirty="0">
                <a:latin typeface="Times New Roman"/>
                <a:ea typeface="Calibri"/>
              </a:rPr>
              <a:t> 44 sistemas de grupos sanguíneos.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s-PR" sz="2400" dirty="0">
              <a:latin typeface="Times New Roman"/>
              <a:ea typeface="Calibri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PR" sz="2400" dirty="0">
                <a:latin typeface="Times New Roman"/>
                <a:ea typeface="Calibri"/>
              </a:rPr>
              <a:t>Los fenotipos de los grupos sanguíneos muestran distribuciones variables entre diferentes poblaciones.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s-PR" sz="2400" dirty="0">
              <a:latin typeface="Times New Roman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PR" sz="2400" dirty="0">
                <a:latin typeface="Times New Roman"/>
              </a:rPr>
              <a:t> </a:t>
            </a:r>
            <a:r>
              <a:rPr lang="es-PR" sz="2400" dirty="0">
                <a:latin typeface="Times New Roman" pitchFamily="18" charset="0"/>
                <a:cs typeface="Times New Roman" pitchFamily="18" charset="0"/>
              </a:rPr>
              <a:t>Las frecuencias son relevantes, porque permiten realizar predicciones sobre el grupo sanguíneo de los donantes, así como estimar las proyecciones de uso a nivel de transfusiones de </a:t>
            </a:r>
            <a:r>
              <a:rPr lang="es-PR" sz="2400" dirty="0" err="1">
                <a:latin typeface="Times New Roman" pitchFamily="18" charset="0"/>
                <a:cs typeface="Times New Roman" pitchFamily="18" charset="0"/>
              </a:rPr>
              <a:t>hemocomponentes</a:t>
            </a:r>
            <a:r>
              <a:rPr lang="es-P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1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428605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452927" y="285728"/>
            <a:ext cx="3155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2800" b="1" dirty="0">
                <a:latin typeface="Times New Roman" pitchFamily="18" charset="0"/>
                <a:cs typeface="Times New Roman" pitchFamily="18" charset="0"/>
              </a:rPr>
              <a:t>Material y métodos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09720" y="1142985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PR" sz="2400" dirty="0">
                <a:latin typeface="Times New Roman"/>
                <a:ea typeface="Calibri"/>
              </a:rPr>
              <a:t> Estudio observacional, descriptivo, transversal entre el primero de enero del 2011 y el 31 de diciembre del 2021.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s-PR" sz="2400" dirty="0">
              <a:latin typeface="Times New Roman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Times New Roman"/>
                <a:ea typeface="Times New Roman"/>
              </a:rPr>
              <a:t> El tamaño </a:t>
            </a:r>
            <a:r>
              <a:rPr lang="es-ES" sz="2400" dirty="0" err="1">
                <a:latin typeface="Times New Roman"/>
                <a:ea typeface="Times New Roman"/>
              </a:rPr>
              <a:t>muestral</a:t>
            </a:r>
            <a:r>
              <a:rPr lang="es-ES" sz="2400" dirty="0">
                <a:latin typeface="Times New Roman"/>
                <a:ea typeface="Times New Roman"/>
              </a:rPr>
              <a:t> no probabilístico de tipo intencional y la</a:t>
            </a:r>
            <a:r>
              <a:rPr lang="es-PR" sz="2400" dirty="0"/>
              <a:t> </a:t>
            </a:r>
            <a:r>
              <a:rPr lang="es-PR" sz="2400" dirty="0">
                <a:latin typeface="Times New Roman" pitchFamily="18" charset="0"/>
                <a:cs typeface="Times New Roman" pitchFamily="18" charset="0"/>
              </a:rPr>
              <a:t>muestra se conformó con un total de 16297 resultados registrados.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PR" sz="2400" dirty="0">
                <a:latin typeface="Times New Roman"/>
                <a:ea typeface="Calibri"/>
                <a:cs typeface="Times New Roman"/>
              </a:rPr>
              <a:t> Los resultados se expresaron en frecuencias absolutas y relativas utilizando el programa estadístico SSPS </a:t>
            </a:r>
            <a:r>
              <a:rPr lang="es-PR" sz="2400" dirty="0" err="1">
                <a:latin typeface="Times New Roman"/>
                <a:ea typeface="Calibri"/>
                <a:cs typeface="Times New Roman"/>
              </a:rPr>
              <a:t>version</a:t>
            </a:r>
            <a:r>
              <a:rPr lang="es-PR" sz="2400" dirty="0">
                <a:latin typeface="Times New Roman"/>
                <a:ea typeface="Calibri"/>
                <a:cs typeface="Times New Roman"/>
              </a:rPr>
              <a:t> 15.0 para Windows.</a:t>
            </a:r>
            <a:endParaRPr lang="es-ES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285861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R" sz="2400" dirty="0">
                <a:latin typeface="Times New Roman"/>
                <a:ea typeface="Calibri"/>
              </a:rPr>
              <a:t>Sueros </a:t>
            </a:r>
            <a:r>
              <a:rPr lang="es-PR" sz="2400" dirty="0" err="1">
                <a:latin typeface="Times New Roman"/>
                <a:ea typeface="Calibri"/>
              </a:rPr>
              <a:t>hemoclasificadores</a:t>
            </a:r>
            <a:r>
              <a:rPr lang="es-PR" sz="2400" dirty="0">
                <a:latin typeface="Times New Roman"/>
                <a:ea typeface="Calibri"/>
              </a:rPr>
              <a:t> empleados en el laboratorio de </a:t>
            </a:r>
            <a:r>
              <a:rPr lang="es-PR" sz="2400" dirty="0" err="1">
                <a:latin typeface="Times New Roman"/>
                <a:ea typeface="Calibri"/>
              </a:rPr>
              <a:t>inmunohematología</a:t>
            </a:r>
            <a:r>
              <a:rPr lang="es-PR" sz="2400" dirty="0">
                <a:latin typeface="Times New Roman"/>
                <a:ea typeface="Calibri"/>
              </a:rPr>
              <a:t> del Instituto de Hematología e Inmunología</a:t>
            </a:r>
            <a:endParaRPr lang="es-ES" sz="2400" dirty="0"/>
          </a:p>
        </p:txBody>
      </p:sp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24001" y="428605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4452927" y="285728"/>
            <a:ext cx="3155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2800" b="1" dirty="0">
                <a:latin typeface="Times New Roman" pitchFamily="18" charset="0"/>
                <a:cs typeface="Times New Roman" pitchFamily="18" charset="0"/>
              </a:rPr>
              <a:t>Material y métodos</a:t>
            </a:r>
            <a:endParaRPr lang="es-E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38283" y="2500306"/>
          <a:ext cx="8643997" cy="3261360"/>
        </p:xfrm>
        <a:graphic>
          <a:graphicData uri="http://schemas.openxmlformats.org/drawingml/2006/table">
            <a:tbl>
              <a:tblPr/>
              <a:tblGrid>
                <a:gridCol w="116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6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800" dirty="0">
                          <a:latin typeface="Times New Roman"/>
                          <a:ea typeface="Calibri"/>
                          <a:cs typeface="Times New Roman"/>
                        </a:rPr>
                        <a:t>Sistema antigénico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Sueros hemoclasificadores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Antígeno reconocido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 dirty="0" err="1">
                          <a:latin typeface="Times New Roman"/>
                          <a:ea typeface="Calibri"/>
                          <a:cs typeface="Times New Roman"/>
                        </a:rPr>
                        <a:t>Especif</a:t>
                      </a:r>
                      <a:r>
                        <a:rPr lang="es-PR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Clase de Ac.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Provedor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99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ABO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Anti-A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PR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iorHemo-CIM SC, LABEX, Santiago de Cuba, Cuba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Anti-B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9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Anti-A+B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Rh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Anti-D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000">
                          <a:latin typeface="Times New Roman"/>
                          <a:ea typeface="Calibri"/>
                          <a:cs typeface="Times New Roman"/>
                        </a:rPr>
                        <a:t>IgM+G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2000" dirty="0" err="1">
                          <a:latin typeface="Times New Roman"/>
                          <a:ea typeface="Calibri"/>
                          <a:cs typeface="Times New Roman"/>
                        </a:rPr>
                        <a:t>iorHemo</a:t>
                      </a:r>
                      <a:r>
                        <a:rPr lang="es-PR" sz="2000" dirty="0">
                          <a:latin typeface="Times New Roman"/>
                          <a:ea typeface="Calibri"/>
                          <a:cs typeface="Times New Roman"/>
                        </a:rPr>
                        <a:t>-CIM SC, LABEX, Santiago de Cuba, Cuba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80" marR="616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38283" y="214290"/>
            <a:ext cx="7577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2000" dirty="0">
                <a:latin typeface="Times New Roman"/>
                <a:ea typeface="Calibri"/>
              </a:rPr>
              <a:t>Sueros </a:t>
            </a:r>
            <a:r>
              <a:rPr lang="es-PR" sz="2000" dirty="0" err="1">
                <a:latin typeface="Times New Roman"/>
                <a:ea typeface="Calibri"/>
              </a:rPr>
              <a:t>hemoclasificadores</a:t>
            </a:r>
            <a:r>
              <a:rPr lang="es-PR" sz="2000" dirty="0">
                <a:latin typeface="Times New Roman"/>
                <a:ea typeface="Calibri"/>
              </a:rPr>
              <a:t>. </a:t>
            </a:r>
          </a:p>
          <a:p>
            <a:pPr algn="ctr"/>
            <a:r>
              <a:rPr lang="es-PR" sz="2000" dirty="0">
                <a:latin typeface="Times New Roman"/>
                <a:ea typeface="Calibri"/>
              </a:rPr>
              <a:t>Proveedor: </a:t>
            </a:r>
            <a:r>
              <a:rPr lang="es-PR" sz="2000" dirty="0" err="1">
                <a:latin typeface="Times New Roman"/>
                <a:ea typeface="Calibri"/>
              </a:rPr>
              <a:t>Murine</a:t>
            </a:r>
            <a:r>
              <a:rPr lang="es-PR" sz="2000" dirty="0">
                <a:latin typeface="Times New Roman"/>
                <a:ea typeface="Calibri"/>
              </a:rPr>
              <a:t> monoclonal Gamma-clone®) INMUNOR, INC. US.</a:t>
            </a:r>
            <a:endParaRPr lang="es-ES" sz="2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309918" y="1000109"/>
          <a:ext cx="6500858" cy="5345080"/>
        </p:xfrm>
        <a:graphic>
          <a:graphicData uri="http://schemas.openxmlformats.org/drawingml/2006/table">
            <a:tbl>
              <a:tblPr/>
              <a:tblGrid>
                <a:gridCol w="154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Sistema antigénico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Sueros hemoclasificadores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Antígeno reconocido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Especificidad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Clase de Ac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333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Rh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Anti-C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Anti-c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Anti-E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Anti-e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33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MNSs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Kell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IgG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Duffy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Fy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Anti-Fy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IgG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Fy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Anti-Fy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Kidd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Jk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Anti-Jk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Jk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Anti-Jk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Lewis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Anti-Le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Anti-Le</a:t>
                      </a:r>
                      <a:r>
                        <a:rPr lang="es-PR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33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MNSs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3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P1PK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>
                          <a:latin typeface="Times New Roman"/>
                          <a:ea typeface="Calibri"/>
                          <a:cs typeface="Times New Roman"/>
                        </a:rPr>
                        <a:t>Anti-P1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R" sz="1400" dirty="0" err="1">
                          <a:latin typeface="Times New Roman"/>
                          <a:ea typeface="Calibri"/>
                          <a:cs typeface="Times New Roman"/>
                        </a:rPr>
                        <a:t>IgM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952596" y="1643050"/>
          <a:ext cx="8001056" cy="5059264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Sistema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68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ABO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6095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Times New Roman"/>
                          <a:ea typeface="Calibri"/>
                          <a:cs typeface="Times New Roman"/>
                        </a:rPr>
                        <a:t>37.40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1845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11.32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7928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Times New Roman"/>
                          <a:ea typeface="Calibri"/>
                          <a:cs typeface="Times New Roman"/>
                        </a:rPr>
                        <a:t>48.65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429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2.63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6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Rh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13566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83.24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9139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56.07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14378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88.22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4029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24.72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16255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Times New Roman"/>
                          <a:ea typeface="Calibri"/>
                          <a:cs typeface="Times New Roman"/>
                        </a:rPr>
                        <a:t>99.74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Kell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928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5.69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15774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Times New Roman"/>
                          <a:ea typeface="Calibri"/>
                          <a:cs typeface="Times New Roman"/>
                        </a:rPr>
                        <a:t>96.82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Duffy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Fy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8543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52.41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Fy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8543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52.41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Kidd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Jk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10777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66.12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Jk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7360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45.16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9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Lewis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3680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22.58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Le</a:t>
                      </a:r>
                      <a:r>
                        <a:rPr lang="es-ES" sz="14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6966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42.74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968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MNS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9200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56.45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5520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33.87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7097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43.54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96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14194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87.09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P1PK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Times New Roman"/>
                          <a:ea typeface="Calibri"/>
                          <a:cs typeface="Times New Roman"/>
                        </a:rPr>
                        <a:t>9594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Times New Roman"/>
                          <a:ea typeface="Calibri"/>
                          <a:cs typeface="Times New Roman"/>
                        </a:rPr>
                        <a:t>58.87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52" marR="525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952596" y="14285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Resultados: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095472" y="642919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dirty="0">
                <a:latin typeface="Times New Roman" pitchFamily="18" charset="0"/>
                <a:cs typeface="Times New Roman" pitchFamily="18" charset="0"/>
              </a:rPr>
              <a:t>Frecuencia fenotípica de antígenos de los sistemas de grupos sanguíneos ABO, Rh, </a:t>
            </a:r>
            <a:r>
              <a:rPr lang="es-PR" dirty="0" err="1">
                <a:latin typeface="Times New Roman" pitchFamily="18" charset="0"/>
                <a:cs typeface="Times New Roman" pitchFamily="18" charset="0"/>
              </a:rPr>
              <a:t>Kell</a:t>
            </a:r>
            <a:r>
              <a:rPr lang="es-P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PR" dirty="0" err="1">
                <a:latin typeface="Times New Roman" pitchFamily="18" charset="0"/>
                <a:cs typeface="Times New Roman" pitchFamily="18" charset="0"/>
              </a:rPr>
              <a:t>Duffy</a:t>
            </a:r>
            <a:r>
              <a:rPr lang="es-P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PR" dirty="0" err="1">
                <a:latin typeface="Times New Roman" pitchFamily="18" charset="0"/>
                <a:cs typeface="Times New Roman" pitchFamily="18" charset="0"/>
              </a:rPr>
              <a:t>Kidd</a:t>
            </a:r>
            <a:r>
              <a:rPr lang="es-PR" dirty="0">
                <a:latin typeface="Times New Roman" pitchFamily="18" charset="0"/>
                <a:cs typeface="Times New Roman" pitchFamily="18" charset="0"/>
              </a:rPr>
              <a:t>, Lewis, MNS y P1PK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1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OLER\Desktop\KA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539876" y="142853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595803" y="142852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952596" y="928671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Frecuencias de grupos sanguíneos ABO de La Habana </a:t>
            </a:r>
          </a:p>
          <a:p>
            <a:pPr algn="ctr"/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y su comparación con otras poblaciones 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95540" y="2000241"/>
          <a:ext cx="7500989" cy="3937614"/>
        </p:xfrm>
        <a:graphic>
          <a:graphicData uri="http://schemas.openxmlformats.org/drawingml/2006/table">
            <a:tbl>
              <a:tblPr/>
              <a:tblGrid>
                <a:gridCol w="1519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Grupo sanguíneo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La Habana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Asiáticos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37.40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11.32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48.65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2.63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R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LER\Desktop\KA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539876" y="142853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4595803" y="142852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95472" y="1357299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atin typeface="Times New Roman"/>
                <a:ea typeface="Calibri"/>
              </a:rPr>
              <a:t>Relación entre antígenos del sistema ABO y el antígeno D del sistema Rh</a:t>
            </a:r>
            <a:endParaRPr lang="es-ES" sz="24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881158" y="2500307"/>
          <a:ext cx="8572560" cy="2726641"/>
        </p:xfrm>
        <a:graphic>
          <a:graphicData uri="http://schemas.openxmlformats.org/drawingml/2006/table">
            <a:tbl>
              <a:tblPr/>
              <a:tblGrid>
                <a:gridCol w="133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4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26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RhD(+)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n=13566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RhD(-)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n=2731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</a:t>
                      </a:r>
                      <a:r>
                        <a:rPr lang="es-ES" sz="2000" baseline="30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s-ES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27.002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6.774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48.1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10.157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0.224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0.6405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1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LER\Desktop\KA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524001" y="1"/>
            <a:ext cx="9128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4595803" y="0"/>
            <a:ext cx="1861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81158" y="857233"/>
            <a:ext cx="8140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Interacción fenotípica entre los antígenos D y CE del sistema Rh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309919" y="1428736"/>
          <a:ext cx="5406087" cy="4937760"/>
        </p:xfrm>
        <a:graphic>
          <a:graphicData uri="http://schemas.openxmlformats.org/drawingml/2006/table">
            <a:tbl>
              <a:tblPr/>
              <a:tblGrid>
                <a:gridCol w="157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Fenotipo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Caucásicos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Negros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9.70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&lt; 1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CcDEe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9.32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b="1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CcDe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u="sng" dirty="0">
                          <a:latin typeface="Times New Roman"/>
                          <a:ea typeface="Calibri"/>
                          <a:cs typeface="Times New Roman"/>
                        </a:rPr>
                        <a:t>34.60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u="sng" dirty="0">
                          <a:latin typeface="Times New Roman"/>
                          <a:ea typeface="Calibri"/>
                          <a:cs typeface="Times New Roman"/>
                        </a:rPr>
                        <a:t>34.20</a:t>
                      </a:r>
                      <a:endParaRPr lang="es-E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0.17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cDEe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Calibri"/>
                          <a:cs typeface="Times New Roman"/>
                        </a:rPr>
                        <a:t>13.04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CcDE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0.08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CDEe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1.39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CcdEe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0.30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u="sng" dirty="0">
                          <a:latin typeface="Times New Roman"/>
                          <a:ea typeface="Calibri"/>
                          <a:cs typeface="Times New Roman"/>
                        </a:rPr>
                        <a:t>22.28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s-ES" sz="2000" dirty="0" err="1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7.55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Ccde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0.84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0.00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Cde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0.17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cdEe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Calibri"/>
                          <a:cs typeface="Times New Roman"/>
                        </a:rPr>
                        <a:t>0.55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19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1071</Words>
  <Application>Microsoft Office PowerPoint</Application>
  <PresentationFormat>Widescreen</PresentationFormat>
  <Paragraphs>463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Soler</dc:creator>
  <cp:lastModifiedBy>SALAS</cp:lastModifiedBy>
  <cp:revision>32</cp:revision>
  <dcterms:created xsi:type="dcterms:W3CDTF">2023-05-15T08:00:00Z</dcterms:created>
  <dcterms:modified xsi:type="dcterms:W3CDTF">2023-05-16T12:44:50Z</dcterms:modified>
</cp:coreProperties>
</file>