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69" r:id="rId4"/>
    <p:sldId id="276" r:id="rId5"/>
    <p:sldId id="275" r:id="rId6"/>
  </p:sldIdLst>
  <p:sldSz cx="9693275" cy="12984163"/>
  <p:notesSz cx="6858000" cy="9144000"/>
  <p:defaultTextStyle>
    <a:defPPr>
      <a:defRPr lang="en-US"/>
    </a:defPPr>
    <a:lvl1pPr marL="0" algn="l" defTabSz="1295796" rtl="0" eaLnBrk="1" latinLnBrk="0" hangingPunct="1">
      <a:defRPr sz="2600" kern="1200">
        <a:solidFill>
          <a:schemeClr val="tx1"/>
        </a:solidFill>
        <a:latin typeface="+mn-lt"/>
        <a:ea typeface="+mn-ea"/>
        <a:cs typeface="+mn-cs"/>
      </a:defRPr>
    </a:lvl1pPr>
    <a:lvl2pPr marL="647898" algn="l" defTabSz="1295796" rtl="0" eaLnBrk="1" latinLnBrk="0" hangingPunct="1">
      <a:defRPr sz="2600" kern="1200">
        <a:solidFill>
          <a:schemeClr val="tx1"/>
        </a:solidFill>
        <a:latin typeface="+mn-lt"/>
        <a:ea typeface="+mn-ea"/>
        <a:cs typeface="+mn-cs"/>
      </a:defRPr>
    </a:lvl2pPr>
    <a:lvl3pPr marL="1295796" algn="l" defTabSz="1295796" rtl="0" eaLnBrk="1" latinLnBrk="0" hangingPunct="1">
      <a:defRPr sz="2600" kern="1200">
        <a:solidFill>
          <a:schemeClr val="tx1"/>
        </a:solidFill>
        <a:latin typeface="+mn-lt"/>
        <a:ea typeface="+mn-ea"/>
        <a:cs typeface="+mn-cs"/>
      </a:defRPr>
    </a:lvl3pPr>
    <a:lvl4pPr marL="1943694" algn="l" defTabSz="1295796" rtl="0" eaLnBrk="1" latinLnBrk="0" hangingPunct="1">
      <a:defRPr sz="2600" kern="1200">
        <a:solidFill>
          <a:schemeClr val="tx1"/>
        </a:solidFill>
        <a:latin typeface="+mn-lt"/>
        <a:ea typeface="+mn-ea"/>
        <a:cs typeface="+mn-cs"/>
      </a:defRPr>
    </a:lvl4pPr>
    <a:lvl5pPr marL="2591592" algn="l" defTabSz="1295796" rtl="0" eaLnBrk="1" latinLnBrk="0" hangingPunct="1">
      <a:defRPr sz="2600" kern="1200">
        <a:solidFill>
          <a:schemeClr val="tx1"/>
        </a:solidFill>
        <a:latin typeface="+mn-lt"/>
        <a:ea typeface="+mn-ea"/>
        <a:cs typeface="+mn-cs"/>
      </a:defRPr>
    </a:lvl5pPr>
    <a:lvl6pPr marL="3239491" algn="l" defTabSz="1295796" rtl="0" eaLnBrk="1" latinLnBrk="0" hangingPunct="1">
      <a:defRPr sz="2600" kern="1200">
        <a:solidFill>
          <a:schemeClr val="tx1"/>
        </a:solidFill>
        <a:latin typeface="+mn-lt"/>
        <a:ea typeface="+mn-ea"/>
        <a:cs typeface="+mn-cs"/>
      </a:defRPr>
    </a:lvl6pPr>
    <a:lvl7pPr marL="3887389" algn="l" defTabSz="1295796" rtl="0" eaLnBrk="1" latinLnBrk="0" hangingPunct="1">
      <a:defRPr sz="2600" kern="1200">
        <a:solidFill>
          <a:schemeClr val="tx1"/>
        </a:solidFill>
        <a:latin typeface="+mn-lt"/>
        <a:ea typeface="+mn-ea"/>
        <a:cs typeface="+mn-cs"/>
      </a:defRPr>
    </a:lvl7pPr>
    <a:lvl8pPr marL="4535287" algn="l" defTabSz="1295796" rtl="0" eaLnBrk="1" latinLnBrk="0" hangingPunct="1">
      <a:defRPr sz="2600" kern="1200">
        <a:solidFill>
          <a:schemeClr val="tx1"/>
        </a:solidFill>
        <a:latin typeface="+mn-lt"/>
        <a:ea typeface="+mn-ea"/>
        <a:cs typeface="+mn-cs"/>
      </a:defRPr>
    </a:lvl8pPr>
    <a:lvl9pPr marL="5183185" algn="l" defTabSz="1295796"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074">
          <p15:clr>
            <a:srgbClr val="A4A3A4"/>
          </p15:clr>
        </p15:guide>
        <p15:guide id="4" pos="305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a:srgbClr val="FF3300"/>
    <a:srgbClr val="FA1E1E"/>
    <a:srgbClr val="FF0000"/>
    <a:srgbClr val="CC0000"/>
    <a:srgbClr val="990000"/>
    <a:srgbClr val="9E0000"/>
    <a:srgbClr val="008000"/>
    <a:srgbClr val="C8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12" autoAdjust="0"/>
    <p:restoredTop sz="94660" autoAdjust="0"/>
  </p:normalViewPr>
  <p:slideViewPr>
    <p:cSldViewPr snapToGrid="0">
      <p:cViewPr>
        <p:scale>
          <a:sx n="96" d="100"/>
          <a:sy n="96" d="100"/>
        </p:scale>
        <p:origin x="210" y="72"/>
      </p:cViewPr>
      <p:guideLst>
        <p:guide orient="horz" pos="2160"/>
        <p:guide pos="2880"/>
        <p:guide orient="horz" pos="4074"/>
        <p:guide pos="3053"/>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6996" y="2124956"/>
            <a:ext cx="8239284" cy="4520412"/>
          </a:xfrm>
        </p:spPr>
        <p:txBody>
          <a:bodyPr anchor="b"/>
          <a:lstStyle>
            <a:lvl1pPr algn="ctr">
              <a:defRPr sz="8500"/>
            </a:lvl1pPr>
          </a:lstStyle>
          <a:p>
            <a:r>
              <a:rPr lang="en-US"/>
              <a:t>Click to edit Master title style</a:t>
            </a:r>
            <a:endParaRPr lang="en-US" dirty="0"/>
          </a:p>
        </p:txBody>
      </p:sp>
      <p:sp>
        <p:nvSpPr>
          <p:cNvPr id="3" name="Subtitle 2"/>
          <p:cNvSpPr>
            <a:spLocks noGrp="1"/>
          </p:cNvSpPr>
          <p:nvPr>
            <p:ph type="subTitle" idx="1"/>
          </p:nvPr>
        </p:nvSpPr>
        <p:spPr>
          <a:xfrm>
            <a:off x="1211660" y="6819692"/>
            <a:ext cx="7269956" cy="3134833"/>
          </a:xfrm>
        </p:spPr>
        <p:txBody>
          <a:bodyPr/>
          <a:lstStyle>
            <a:lvl1pPr marL="0" indent="0" algn="ctr">
              <a:buNone/>
              <a:defRPr sz="3400"/>
            </a:lvl1pPr>
            <a:lvl2pPr marL="647898" indent="0" algn="ctr">
              <a:buNone/>
              <a:defRPr sz="2800"/>
            </a:lvl2pPr>
            <a:lvl3pPr marL="1295796" indent="0" algn="ctr">
              <a:buNone/>
              <a:defRPr sz="2600"/>
            </a:lvl3pPr>
            <a:lvl4pPr marL="1943694" indent="0" algn="ctr">
              <a:buNone/>
              <a:defRPr sz="2300"/>
            </a:lvl4pPr>
            <a:lvl5pPr marL="2591592" indent="0" algn="ctr">
              <a:buNone/>
              <a:defRPr sz="2300"/>
            </a:lvl5pPr>
            <a:lvl6pPr marL="3239491" indent="0" algn="ctr">
              <a:buNone/>
              <a:defRPr sz="2300"/>
            </a:lvl6pPr>
            <a:lvl7pPr marL="3887389" indent="0" algn="ctr">
              <a:buNone/>
              <a:defRPr sz="2300"/>
            </a:lvl7pPr>
            <a:lvl8pPr marL="4535287" indent="0" algn="ctr">
              <a:buNone/>
              <a:defRPr sz="2300"/>
            </a:lvl8pPr>
            <a:lvl9pPr marL="5183185" indent="0" algn="ctr">
              <a:buNone/>
              <a:defRPr sz="23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2287419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224167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6751" y="691286"/>
            <a:ext cx="2090112" cy="1100347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6413" y="691286"/>
            <a:ext cx="6149171" cy="1100347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359210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37998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1364" y="3237028"/>
            <a:ext cx="8360450" cy="5401050"/>
          </a:xfrm>
        </p:spPr>
        <p:txBody>
          <a:bodyPr anchor="b"/>
          <a:lstStyle>
            <a:lvl1pPr>
              <a:defRPr sz="8500"/>
            </a:lvl1pPr>
          </a:lstStyle>
          <a:p>
            <a:r>
              <a:rPr lang="en-US"/>
              <a:t>Click to edit Master title style</a:t>
            </a:r>
            <a:endParaRPr lang="en-US" dirty="0"/>
          </a:p>
        </p:txBody>
      </p:sp>
      <p:sp>
        <p:nvSpPr>
          <p:cNvPr id="3" name="Text Placeholder 2"/>
          <p:cNvSpPr>
            <a:spLocks noGrp="1"/>
          </p:cNvSpPr>
          <p:nvPr>
            <p:ph type="body" idx="1"/>
          </p:nvPr>
        </p:nvSpPr>
        <p:spPr>
          <a:xfrm>
            <a:off x="661364" y="8689174"/>
            <a:ext cx="8360450" cy="2840285"/>
          </a:xfrm>
        </p:spPr>
        <p:txBody>
          <a:bodyPr/>
          <a:lstStyle>
            <a:lvl1pPr marL="0" indent="0">
              <a:buNone/>
              <a:defRPr sz="3400">
                <a:solidFill>
                  <a:schemeClr val="tx1"/>
                </a:solidFill>
              </a:defRPr>
            </a:lvl1pPr>
            <a:lvl2pPr marL="647898" indent="0">
              <a:buNone/>
              <a:defRPr sz="2800">
                <a:solidFill>
                  <a:schemeClr val="tx1">
                    <a:tint val="75000"/>
                  </a:schemeClr>
                </a:solidFill>
              </a:defRPr>
            </a:lvl2pPr>
            <a:lvl3pPr marL="1295796" indent="0">
              <a:buNone/>
              <a:defRPr sz="2600">
                <a:solidFill>
                  <a:schemeClr val="tx1">
                    <a:tint val="75000"/>
                  </a:schemeClr>
                </a:solidFill>
              </a:defRPr>
            </a:lvl3pPr>
            <a:lvl4pPr marL="1943694" indent="0">
              <a:buNone/>
              <a:defRPr sz="2300">
                <a:solidFill>
                  <a:schemeClr val="tx1">
                    <a:tint val="75000"/>
                  </a:schemeClr>
                </a:solidFill>
              </a:defRPr>
            </a:lvl4pPr>
            <a:lvl5pPr marL="2591592" indent="0">
              <a:buNone/>
              <a:defRPr sz="2300">
                <a:solidFill>
                  <a:schemeClr val="tx1">
                    <a:tint val="75000"/>
                  </a:schemeClr>
                </a:solidFill>
              </a:defRPr>
            </a:lvl5pPr>
            <a:lvl6pPr marL="3239491" indent="0">
              <a:buNone/>
              <a:defRPr sz="2300">
                <a:solidFill>
                  <a:schemeClr val="tx1">
                    <a:tint val="75000"/>
                  </a:schemeClr>
                </a:solidFill>
              </a:defRPr>
            </a:lvl6pPr>
            <a:lvl7pPr marL="3887389" indent="0">
              <a:buNone/>
              <a:defRPr sz="2300">
                <a:solidFill>
                  <a:schemeClr val="tx1">
                    <a:tint val="75000"/>
                  </a:schemeClr>
                </a:solidFill>
              </a:defRPr>
            </a:lvl7pPr>
            <a:lvl8pPr marL="4535287" indent="0">
              <a:buNone/>
              <a:defRPr sz="2300">
                <a:solidFill>
                  <a:schemeClr val="tx1">
                    <a:tint val="75000"/>
                  </a:schemeClr>
                </a:solidFill>
              </a:defRPr>
            </a:lvl8pPr>
            <a:lvl9pPr marL="5183185" indent="0">
              <a:buNone/>
              <a:defRPr sz="23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F64235-FE4C-4E78-B59F-DB5D339E26BB}"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401180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6413" y="3456432"/>
            <a:ext cx="4119642" cy="82383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07220" y="3456432"/>
            <a:ext cx="4119642" cy="82383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F64235-FE4C-4E78-B59F-DB5D339E26BB}" type="datetimeFigureOut">
              <a:rPr lang="en-US" smtClean="0"/>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4001815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7675" y="691289"/>
            <a:ext cx="8360450" cy="2509671"/>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7676" y="3182924"/>
            <a:ext cx="4100709" cy="1559902"/>
          </a:xfrm>
        </p:spPr>
        <p:txBody>
          <a:bodyPr anchor="b"/>
          <a:lstStyle>
            <a:lvl1pPr marL="0" indent="0">
              <a:buNone/>
              <a:defRPr sz="3400" b="1"/>
            </a:lvl1pPr>
            <a:lvl2pPr marL="647898" indent="0">
              <a:buNone/>
              <a:defRPr sz="2800" b="1"/>
            </a:lvl2pPr>
            <a:lvl3pPr marL="1295796" indent="0">
              <a:buNone/>
              <a:defRPr sz="2600" b="1"/>
            </a:lvl3pPr>
            <a:lvl4pPr marL="1943694" indent="0">
              <a:buNone/>
              <a:defRPr sz="2300" b="1"/>
            </a:lvl4pPr>
            <a:lvl5pPr marL="2591592" indent="0">
              <a:buNone/>
              <a:defRPr sz="2300" b="1"/>
            </a:lvl5pPr>
            <a:lvl6pPr marL="3239491" indent="0">
              <a:buNone/>
              <a:defRPr sz="2300" b="1"/>
            </a:lvl6pPr>
            <a:lvl7pPr marL="3887389" indent="0">
              <a:buNone/>
              <a:defRPr sz="2300" b="1"/>
            </a:lvl7pPr>
            <a:lvl8pPr marL="4535287" indent="0">
              <a:buNone/>
              <a:defRPr sz="2300" b="1"/>
            </a:lvl8pPr>
            <a:lvl9pPr marL="5183185" indent="0">
              <a:buNone/>
              <a:defRPr sz="2300" b="1"/>
            </a:lvl9pPr>
          </a:lstStyle>
          <a:p>
            <a:pPr lvl="0"/>
            <a:r>
              <a:rPr lang="en-US"/>
              <a:t>Edit Master text styles</a:t>
            </a:r>
          </a:p>
        </p:txBody>
      </p:sp>
      <p:sp>
        <p:nvSpPr>
          <p:cNvPr id="4" name="Content Placeholder 3"/>
          <p:cNvSpPr>
            <a:spLocks noGrp="1"/>
          </p:cNvSpPr>
          <p:nvPr>
            <p:ph sz="half" idx="2"/>
          </p:nvPr>
        </p:nvSpPr>
        <p:spPr>
          <a:xfrm>
            <a:off x="667676" y="4742826"/>
            <a:ext cx="4100709" cy="69759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07221" y="3182924"/>
            <a:ext cx="4120904" cy="1559902"/>
          </a:xfrm>
        </p:spPr>
        <p:txBody>
          <a:bodyPr anchor="b"/>
          <a:lstStyle>
            <a:lvl1pPr marL="0" indent="0">
              <a:buNone/>
              <a:defRPr sz="3400" b="1"/>
            </a:lvl1pPr>
            <a:lvl2pPr marL="647898" indent="0">
              <a:buNone/>
              <a:defRPr sz="2800" b="1"/>
            </a:lvl2pPr>
            <a:lvl3pPr marL="1295796" indent="0">
              <a:buNone/>
              <a:defRPr sz="2600" b="1"/>
            </a:lvl3pPr>
            <a:lvl4pPr marL="1943694" indent="0">
              <a:buNone/>
              <a:defRPr sz="2300" b="1"/>
            </a:lvl4pPr>
            <a:lvl5pPr marL="2591592" indent="0">
              <a:buNone/>
              <a:defRPr sz="2300" b="1"/>
            </a:lvl5pPr>
            <a:lvl6pPr marL="3239491" indent="0">
              <a:buNone/>
              <a:defRPr sz="2300" b="1"/>
            </a:lvl6pPr>
            <a:lvl7pPr marL="3887389" indent="0">
              <a:buNone/>
              <a:defRPr sz="2300" b="1"/>
            </a:lvl7pPr>
            <a:lvl8pPr marL="4535287" indent="0">
              <a:buNone/>
              <a:defRPr sz="2300" b="1"/>
            </a:lvl8pPr>
            <a:lvl9pPr marL="5183185" indent="0">
              <a:buNone/>
              <a:defRPr sz="2300" b="1"/>
            </a:lvl9pPr>
          </a:lstStyle>
          <a:p>
            <a:pPr lvl="0"/>
            <a:r>
              <a:rPr lang="en-US"/>
              <a:t>Edit Master text styles</a:t>
            </a:r>
          </a:p>
        </p:txBody>
      </p:sp>
      <p:sp>
        <p:nvSpPr>
          <p:cNvPr id="6" name="Content Placeholder 5"/>
          <p:cNvSpPr>
            <a:spLocks noGrp="1"/>
          </p:cNvSpPr>
          <p:nvPr>
            <p:ph sz="quarter" idx="4"/>
          </p:nvPr>
        </p:nvSpPr>
        <p:spPr>
          <a:xfrm>
            <a:off x="4907221" y="4742826"/>
            <a:ext cx="4120904" cy="69759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F64235-FE4C-4E78-B59F-DB5D339E26BB}" type="datetimeFigureOut">
              <a:rPr lang="en-US" smtClean="0"/>
              <a:t>4/7/2023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1294836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F64235-FE4C-4E78-B59F-DB5D339E26BB}" type="datetimeFigureOut">
              <a:rPr lang="en-US" smtClean="0"/>
              <a:t>4/7/2023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231828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64235-FE4C-4E78-B59F-DB5D339E26BB}" type="datetimeFigureOut">
              <a:rPr lang="en-US" smtClean="0"/>
              <a:t>4/7/2023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3648828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7675" y="865611"/>
            <a:ext cx="3126333" cy="3029638"/>
          </a:xfrm>
        </p:spPr>
        <p:txBody>
          <a:bodyPr anchor="b"/>
          <a:lstStyle>
            <a:lvl1pPr>
              <a:defRPr sz="4500"/>
            </a:lvl1pPr>
          </a:lstStyle>
          <a:p>
            <a:r>
              <a:rPr lang="en-US"/>
              <a:t>Click to edit Master title style</a:t>
            </a:r>
            <a:endParaRPr lang="en-US" dirty="0"/>
          </a:p>
        </p:txBody>
      </p:sp>
      <p:sp>
        <p:nvSpPr>
          <p:cNvPr id="3" name="Content Placeholder 2"/>
          <p:cNvSpPr>
            <a:spLocks noGrp="1"/>
          </p:cNvSpPr>
          <p:nvPr>
            <p:ph idx="1"/>
          </p:nvPr>
        </p:nvSpPr>
        <p:spPr>
          <a:xfrm>
            <a:off x="4120905" y="1869482"/>
            <a:ext cx="4907220" cy="9227171"/>
          </a:xfrm>
        </p:spPr>
        <p:txBody>
          <a:bodyPr/>
          <a:lstStyle>
            <a:lvl1pPr>
              <a:defRPr sz="4500"/>
            </a:lvl1pPr>
            <a:lvl2pPr>
              <a:defRPr sz="40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7675" y="3895249"/>
            <a:ext cx="3126333" cy="7216430"/>
          </a:xfrm>
        </p:spPr>
        <p:txBody>
          <a:bodyPr/>
          <a:lstStyle>
            <a:lvl1pPr marL="0" indent="0">
              <a:buNone/>
              <a:defRPr sz="2300"/>
            </a:lvl1pPr>
            <a:lvl2pPr marL="647898" indent="0">
              <a:buNone/>
              <a:defRPr sz="2000"/>
            </a:lvl2pPr>
            <a:lvl3pPr marL="1295796" indent="0">
              <a:buNone/>
              <a:defRPr sz="1700"/>
            </a:lvl3pPr>
            <a:lvl4pPr marL="1943694" indent="0">
              <a:buNone/>
              <a:defRPr sz="1400"/>
            </a:lvl4pPr>
            <a:lvl5pPr marL="2591592" indent="0">
              <a:buNone/>
              <a:defRPr sz="1400"/>
            </a:lvl5pPr>
            <a:lvl6pPr marL="3239491" indent="0">
              <a:buNone/>
              <a:defRPr sz="1400"/>
            </a:lvl6pPr>
            <a:lvl7pPr marL="3887389" indent="0">
              <a:buNone/>
              <a:defRPr sz="1400"/>
            </a:lvl7pPr>
            <a:lvl8pPr marL="4535287" indent="0">
              <a:buNone/>
              <a:defRPr sz="1400"/>
            </a:lvl8pPr>
            <a:lvl9pPr marL="5183185"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F4F64235-FE4C-4E78-B59F-DB5D339E26BB}" type="datetimeFigureOut">
              <a:rPr lang="en-US" smtClean="0"/>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379790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7675" y="865611"/>
            <a:ext cx="3126333" cy="3029638"/>
          </a:xfrm>
        </p:spPr>
        <p:txBody>
          <a:bodyPr anchor="b"/>
          <a:lstStyle>
            <a:lvl1pPr>
              <a:defRPr sz="45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20905" y="1869482"/>
            <a:ext cx="4907220" cy="9227171"/>
          </a:xfrm>
        </p:spPr>
        <p:txBody>
          <a:bodyPr anchor="t"/>
          <a:lstStyle>
            <a:lvl1pPr marL="0" indent="0">
              <a:buNone/>
              <a:defRPr sz="4500"/>
            </a:lvl1pPr>
            <a:lvl2pPr marL="647898" indent="0">
              <a:buNone/>
              <a:defRPr sz="4000"/>
            </a:lvl2pPr>
            <a:lvl3pPr marL="1295796" indent="0">
              <a:buNone/>
              <a:defRPr sz="3400"/>
            </a:lvl3pPr>
            <a:lvl4pPr marL="1943694" indent="0">
              <a:buNone/>
              <a:defRPr sz="2800"/>
            </a:lvl4pPr>
            <a:lvl5pPr marL="2591592" indent="0">
              <a:buNone/>
              <a:defRPr sz="2800"/>
            </a:lvl5pPr>
            <a:lvl6pPr marL="3239491" indent="0">
              <a:buNone/>
              <a:defRPr sz="2800"/>
            </a:lvl6pPr>
            <a:lvl7pPr marL="3887389" indent="0">
              <a:buNone/>
              <a:defRPr sz="2800"/>
            </a:lvl7pPr>
            <a:lvl8pPr marL="4535287" indent="0">
              <a:buNone/>
              <a:defRPr sz="2800"/>
            </a:lvl8pPr>
            <a:lvl9pPr marL="5183185"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667675" y="3895249"/>
            <a:ext cx="3126333" cy="7216430"/>
          </a:xfrm>
        </p:spPr>
        <p:txBody>
          <a:bodyPr/>
          <a:lstStyle>
            <a:lvl1pPr marL="0" indent="0">
              <a:buNone/>
              <a:defRPr sz="2300"/>
            </a:lvl1pPr>
            <a:lvl2pPr marL="647898" indent="0">
              <a:buNone/>
              <a:defRPr sz="2000"/>
            </a:lvl2pPr>
            <a:lvl3pPr marL="1295796" indent="0">
              <a:buNone/>
              <a:defRPr sz="1700"/>
            </a:lvl3pPr>
            <a:lvl4pPr marL="1943694" indent="0">
              <a:buNone/>
              <a:defRPr sz="1400"/>
            </a:lvl4pPr>
            <a:lvl5pPr marL="2591592" indent="0">
              <a:buNone/>
              <a:defRPr sz="1400"/>
            </a:lvl5pPr>
            <a:lvl6pPr marL="3239491" indent="0">
              <a:buNone/>
              <a:defRPr sz="1400"/>
            </a:lvl6pPr>
            <a:lvl7pPr marL="3887389" indent="0">
              <a:buNone/>
              <a:defRPr sz="1400"/>
            </a:lvl7pPr>
            <a:lvl8pPr marL="4535287" indent="0">
              <a:buNone/>
              <a:defRPr sz="1400"/>
            </a:lvl8pPr>
            <a:lvl9pPr marL="5183185"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F4F64235-FE4C-4E78-B59F-DB5D339E26BB}" type="datetimeFigureOut">
              <a:rPr lang="en-US" smtClean="0"/>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2808707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6413" y="691289"/>
            <a:ext cx="8360450" cy="2509671"/>
          </a:xfrm>
          <a:prstGeom prst="rect">
            <a:avLst/>
          </a:prstGeom>
        </p:spPr>
        <p:txBody>
          <a:bodyPr vert="horz" lIns="129580" tIns="64790" rIns="129580" bIns="6479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6413" y="3456432"/>
            <a:ext cx="8360450" cy="8238332"/>
          </a:xfrm>
          <a:prstGeom prst="rect">
            <a:avLst/>
          </a:prstGeom>
        </p:spPr>
        <p:txBody>
          <a:bodyPr vert="horz" lIns="129580" tIns="64790" rIns="129580" bIns="6479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6413" y="12034399"/>
            <a:ext cx="2180987" cy="691286"/>
          </a:xfrm>
          <a:prstGeom prst="rect">
            <a:avLst/>
          </a:prstGeom>
        </p:spPr>
        <p:txBody>
          <a:bodyPr vert="horz" lIns="129580" tIns="64790" rIns="129580" bIns="64790" rtlCol="0" anchor="ctr"/>
          <a:lstStyle>
            <a:lvl1pPr algn="l">
              <a:defRPr sz="1700">
                <a:solidFill>
                  <a:schemeClr val="tx1">
                    <a:tint val="75000"/>
                  </a:schemeClr>
                </a:solidFill>
              </a:defRPr>
            </a:lvl1pPr>
          </a:lstStyle>
          <a:p>
            <a:fld id="{F4F64235-FE4C-4E78-B59F-DB5D339E26BB}" type="datetimeFigureOut">
              <a:rPr lang="en-US" smtClean="0"/>
              <a:t>4/7/2023</a:t>
            </a:fld>
            <a:endParaRPr lang="en-US"/>
          </a:p>
        </p:txBody>
      </p:sp>
      <p:sp>
        <p:nvSpPr>
          <p:cNvPr id="5" name="Footer Placeholder 4"/>
          <p:cNvSpPr>
            <a:spLocks noGrp="1"/>
          </p:cNvSpPr>
          <p:nvPr>
            <p:ph type="ftr" sz="quarter" idx="3"/>
          </p:nvPr>
        </p:nvSpPr>
        <p:spPr>
          <a:xfrm>
            <a:off x="3210898" y="12034399"/>
            <a:ext cx="3271480" cy="691286"/>
          </a:xfrm>
          <a:prstGeom prst="rect">
            <a:avLst/>
          </a:prstGeom>
        </p:spPr>
        <p:txBody>
          <a:bodyPr vert="horz" lIns="129580" tIns="64790" rIns="129580" bIns="64790"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45875" y="12034399"/>
            <a:ext cx="2180987" cy="691286"/>
          </a:xfrm>
          <a:prstGeom prst="rect">
            <a:avLst/>
          </a:prstGeom>
        </p:spPr>
        <p:txBody>
          <a:bodyPr vert="horz" lIns="129580" tIns="64790" rIns="129580" bIns="64790" rtlCol="0" anchor="ctr"/>
          <a:lstStyle>
            <a:lvl1pPr algn="r">
              <a:defRPr sz="1700">
                <a:solidFill>
                  <a:schemeClr val="tx1">
                    <a:tint val="75000"/>
                  </a:schemeClr>
                </a:solidFill>
              </a:defRPr>
            </a:lvl1pPr>
          </a:lstStyle>
          <a:p>
            <a:fld id="{0DCE02F4-B75E-46D7-B284-38F8AB7A5B1A}" type="slidenum">
              <a:rPr lang="en-US" smtClean="0"/>
              <a:t>‹Nº›</a:t>
            </a:fld>
            <a:endParaRPr lang="en-US"/>
          </a:p>
        </p:txBody>
      </p:sp>
    </p:spTree>
    <p:extLst>
      <p:ext uri="{BB962C8B-B14F-4D97-AF65-F5344CB8AC3E}">
        <p14:creationId xmlns:p14="http://schemas.microsoft.com/office/powerpoint/2010/main" val="1953932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95796" rtl="0" eaLnBrk="1" latinLnBrk="0" hangingPunct="1">
        <a:lnSpc>
          <a:spcPct val="90000"/>
        </a:lnSpc>
        <a:spcBef>
          <a:spcPct val="0"/>
        </a:spcBef>
        <a:buNone/>
        <a:defRPr sz="6200" kern="1200">
          <a:solidFill>
            <a:schemeClr val="tx1"/>
          </a:solidFill>
          <a:latin typeface="+mj-lt"/>
          <a:ea typeface="+mj-ea"/>
          <a:cs typeface="+mj-cs"/>
        </a:defRPr>
      </a:lvl1pPr>
    </p:titleStyle>
    <p:bodyStyle>
      <a:lvl1pPr marL="323949" indent="-323949" algn="l" defTabSz="1295796" rtl="0" eaLnBrk="1" latinLnBrk="0" hangingPunct="1">
        <a:lnSpc>
          <a:spcPct val="90000"/>
        </a:lnSpc>
        <a:spcBef>
          <a:spcPts val="1417"/>
        </a:spcBef>
        <a:buFont typeface="Arial" panose="020B0604020202020204" pitchFamily="34" charset="0"/>
        <a:buChar char="•"/>
        <a:defRPr sz="4000" kern="1200">
          <a:solidFill>
            <a:schemeClr val="tx1"/>
          </a:solidFill>
          <a:latin typeface="+mn-lt"/>
          <a:ea typeface="+mn-ea"/>
          <a:cs typeface="+mn-cs"/>
        </a:defRPr>
      </a:lvl1pPr>
      <a:lvl2pPr marL="971847" indent="-323949" algn="l" defTabSz="1295796" rtl="0" eaLnBrk="1" latinLnBrk="0" hangingPunct="1">
        <a:lnSpc>
          <a:spcPct val="90000"/>
        </a:lnSpc>
        <a:spcBef>
          <a:spcPts val="709"/>
        </a:spcBef>
        <a:buFont typeface="Arial" panose="020B0604020202020204" pitchFamily="34" charset="0"/>
        <a:buChar char="•"/>
        <a:defRPr sz="3400" kern="1200">
          <a:solidFill>
            <a:schemeClr val="tx1"/>
          </a:solidFill>
          <a:latin typeface="+mn-lt"/>
          <a:ea typeface="+mn-ea"/>
          <a:cs typeface="+mn-cs"/>
        </a:defRPr>
      </a:lvl2pPr>
      <a:lvl3pPr marL="1619745" indent="-323949" algn="l" defTabSz="1295796" rtl="0" eaLnBrk="1" latinLnBrk="0" hangingPunct="1">
        <a:lnSpc>
          <a:spcPct val="90000"/>
        </a:lnSpc>
        <a:spcBef>
          <a:spcPts val="709"/>
        </a:spcBef>
        <a:buFont typeface="Arial" panose="020B0604020202020204" pitchFamily="34" charset="0"/>
        <a:buChar char="•"/>
        <a:defRPr sz="2800" kern="1200">
          <a:solidFill>
            <a:schemeClr val="tx1"/>
          </a:solidFill>
          <a:latin typeface="+mn-lt"/>
          <a:ea typeface="+mn-ea"/>
          <a:cs typeface="+mn-cs"/>
        </a:defRPr>
      </a:lvl3pPr>
      <a:lvl4pPr marL="2267643"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4pPr>
      <a:lvl5pPr marL="2915542"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5pPr>
      <a:lvl6pPr marL="3563440"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6pPr>
      <a:lvl7pPr marL="4211338"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7pPr>
      <a:lvl8pPr marL="4859236"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8pPr>
      <a:lvl9pPr marL="5507134"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l" defTabSz="1295796" rtl="0" eaLnBrk="1" latinLnBrk="0" hangingPunct="1">
        <a:defRPr sz="2600" kern="1200">
          <a:solidFill>
            <a:schemeClr val="tx1"/>
          </a:solidFill>
          <a:latin typeface="+mn-lt"/>
          <a:ea typeface="+mn-ea"/>
          <a:cs typeface="+mn-cs"/>
        </a:defRPr>
      </a:lvl1pPr>
      <a:lvl2pPr marL="647898" algn="l" defTabSz="1295796" rtl="0" eaLnBrk="1" latinLnBrk="0" hangingPunct="1">
        <a:defRPr sz="2600" kern="1200">
          <a:solidFill>
            <a:schemeClr val="tx1"/>
          </a:solidFill>
          <a:latin typeface="+mn-lt"/>
          <a:ea typeface="+mn-ea"/>
          <a:cs typeface="+mn-cs"/>
        </a:defRPr>
      </a:lvl2pPr>
      <a:lvl3pPr marL="1295796" algn="l" defTabSz="1295796" rtl="0" eaLnBrk="1" latinLnBrk="0" hangingPunct="1">
        <a:defRPr sz="2600" kern="1200">
          <a:solidFill>
            <a:schemeClr val="tx1"/>
          </a:solidFill>
          <a:latin typeface="+mn-lt"/>
          <a:ea typeface="+mn-ea"/>
          <a:cs typeface="+mn-cs"/>
        </a:defRPr>
      </a:lvl3pPr>
      <a:lvl4pPr marL="1943694" algn="l" defTabSz="1295796" rtl="0" eaLnBrk="1" latinLnBrk="0" hangingPunct="1">
        <a:defRPr sz="2600" kern="1200">
          <a:solidFill>
            <a:schemeClr val="tx1"/>
          </a:solidFill>
          <a:latin typeface="+mn-lt"/>
          <a:ea typeface="+mn-ea"/>
          <a:cs typeface="+mn-cs"/>
        </a:defRPr>
      </a:lvl4pPr>
      <a:lvl5pPr marL="2591592" algn="l" defTabSz="1295796" rtl="0" eaLnBrk="1" latinLnBrk="0" hangingPunct="1">
        <a:defRPr sz="2600" kern="1200">
          <a:solidFill>
            <a:schemeClr val="tx1"/>
          </a:solidFill>
          <a:latin typeface="+mn-lt"/>
          <a:ea typeface="+mn-ea"/>
          <a:cs typeface="+mn-cs"/>
        </a:defRPr>
      </a:lvl5pPr>
      <a:lvl6pPr marL="3239491" algn="l" defTabSz="1295796" rtl="0" eaLnBrk="1" latinLnBrk="0" hangingPunct="1">
        <a:defRPr sz="2600" kern="1200">
          <a:solidFill>
            <a:schemeClr val="tx1"/>
          </a:solidFill>
          <a:latin typeface="+mn-lt"/>
          <a:ea typeface="+mn-ea"/>
          <a:cs typeface="+mn-cs"/>
        </a:defRPr>
      </a:lvl6pPr>
      <a:lvl7pPr marL="3887389" algn="l" defTabSz="1295796" rtl="0" eaLnBrk="1" latinLnBrk="0" hangingPunct="1">
        <a:defRPr sz="2600" kern="1200">
          <a:solidFill>
            <a:schemeClr val="tx1"/>
          </a:solidFill>
          <a:latin typeface="+mn-lt"/>
          <a:ea typeface="+mn-ea"/>
          <a:cs typeface="+mn-cs"/>
        </a:defRPr>
      </a:lvl7pPr>
      <a:lvl8pPr marL="4535287" algn="l" defTabSz="1295796" rtl="0" eaLnBrk="1" latinLnBrk="0" hangingPunct="1">
        <a:defRPr sz="2600" kern="1200">
          <a:solidFill>
            <a:schemeClr val="tx1"/>
          </a:solidFill>
          <a:latin typeface="+mn-lt"/>
          <a:ea typeface="+mn-ea"/>
          <a:cs typeface="+mn-cs"/>
        </a:defRPr>
      </a:lvl8pPr>
      <a:lvl9pPr marL="5183185" algn="l" defTabSz="1295796"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8">
            <a:extLst>
              <a:ext uri="{FF2B5EF4-FFF2-40B4-BE49-F238E27FC236}">
                <a16:creationId xmlns:a16="http://schemas.microsoft.com/office/drawing/2014/main" id="{FF02C55A-EF2B-4DA7-AE26-B5E2AFAC084F}"/>
              </a:ext>
            </a:extLst>
          </p:cNvPr>
          <p:cNvSpPr/>
          <p:nvPr/>
        </p:nvSpPr>
        <p:spPr>
          <a:xfrm>
            <a:off x="694194" y="1852502"/>
            <a:ext cx="8357180" cy="1669728"/>
          </a:xfrm>
          <a:prstGeom prst="rect">
            <a:avLst/>
          </a:prstGeom>
        </p:spPr>
        <p:txBody>
          <a:bodyPr wrap="square" lIns="129580" tIns="64790" rIns="129580" bIns="64790">
            <a:spAutoFit/>
          </a:bodyPr>
          <a:lstStyle/>
          <a:p>
            <a:pPr algn="ctr"/>
            <a:r>
              <a:rPr lang="es-VE" sz="2800" b="1" dirty="0">
                <a:effectLst/>
                <a:latin typeface="Times New Roman" panose="02020603050405020304" pitchFamily="18" charset="0"/>
                <a:ea typeface="Batang" panose="020B0503020000020004" pitchFamily="18" charset="-127"/>
              </a:rPr>
              <a:t>Supervivencia de pacientes adultos con Linfoma No Hodgkin difuso de células grandes B.  </a:t>
            </a:r>
            <a:endParaRPr lang="es-CU" sz="2800" dirty="0">
              <a:effectLst/>
              <a:latin typeface="Times New Roman" panose="02020603050405020304" pitchFamily="18" charset="0"/>
              <a:ea typeface="Batang" panose="020B0503020000020004" pitchFamily="18" charset="-127"/>
            </a:endParaRPr>
          </a:p>
          <a:p>
            <a:pPr algn="ctr"/>
            <a:r>
              <a:rPr lang="en-CA" sz="4400" b="1" dirty="0">
                <a:solidFill>
                  <a:srgbClr val="202124"/>
                </a:solidFill>
                <a:latin typeface="Bookman Old Style" pitchFamily="18" charset="0"/>
              </a:rPr>
              <a:t> </a:t>
            </a:r>
            <a:r>
              <a:rPr lang="en-CA" sz="4400" b="1" dirty="0">
                <a:solidFill>
                  <a:srgbClr val="202124"/>
                </a:solidFill>
                <a:latin typeface="Comic Sans MS" panose="030F0702030302020204" pitchFamily="66" charset="0"/>
              </a:rPr>
              <a:t> </a:t>
            </a:r>
          </a:p>
        </p:txBody>
      </p:sp>
      <p:sp>
        <p:nvSpPr>
          <p:cNvPr id="16" name="Rectangle 19">
            <a:extLst>
              <a:ext uri="{FF2B5EF4-FFF2-40B4-BE49-F238E27FC236}">
                <a16:creationId xmlns:a16="http://schemas.microsoft.com/office/drawing/2014/main" id="{FF02C55A-EF2B-4DA7-AE26-B5E2AFAC084F}"/>
              </a:ext>
            </a:extLst>
          </p:cNvPr>
          <p:cNvSpPr/>
          <p:nvPr/>
        </p:nvSpPr>
        <p:spPr>
          <a:xfrm>
            <a:off x="363607" y="4549922"/>
            <a:ext cx="8776044" cy="2593058"/>
          </a:xfrm>
          <a:prstGeom prst="rect">
            <a:avLst/>
          </a:prstGeom>
        </p:spPr>
        <p:txBody>
          <a:bodyPr wrap="square" lIns="129580" tIns="64790" rIns="129580" bIns="64790">
            <a:spAutoFit/>
          </a:bodyPr>
          <a:lstStyle/>
          <a:p>
            <a:pPr algn="ctr"/>
            <a:r>
              <a:rPr lang="en-CA" sz="3200" b="1" dirty="0">
                <a:solidFill>
                  <a:srgbClr val="202124"/>
                </a:solidFill>
                <a:latin typeface="Comic Sans MS" panose="030F0702030302020204" pitchFamily="66" charset="0"/>
              </a:rPr>
              <a:t> </a:t>
            </a:r>
            <a:r>
              <a:rPr lang="en-CA" sz="3200" b="1" dirty="0">
                <a:solidFill>
                  <a:srgbClr val="202124"/>
                </a:solidFill>
                <a:latin typeface="Bookman Old Style" pitchFamily="18" charset="0"/>
              </a:rPr>
              <a:t>AUTORES:</a:t>
            </a:r>
          </a:p>
          <a:p>
            <a:pPr algn="ctr"/>
            <a:r>
              <a:rPr lang="en-CA" sz="3200" b="1" dirty="0">
                <a:solidFill>
                  <a:srgbClr val="202124"/>
                </a:solidFill>
                <a:latin typeface="Comic Sans MS" panose="030F0702030302020204" pitchFamily="66" charset="0"/>
              </a:rPr>
              <a:t>Dra. Aymara Ferreira Toledo.1 </a:t>
            </a:r>
          </a:p>
          <a:p>
            <a:pPr algn="ctr"/>
            <a:r>
              <a:rPr lang="en-CA" sz="3200" b="1" dirty="0">
                <a:solidFill>
                  <a:srgbClr val="202124"/>
                </a:solidFill>
                <a:latin typeface="Comic Sans MS" panose="030F0702030302020204" pitchFamily="66" charset="0"/>
              </a:rPr>
              <a:t>Dr. </a:t>
            </a:r>
            <a:r>
              <a:rPr lang="en-CA" sz="3200" b="1" dirty="0" err="1">
                <a:solidFill>
                  <a:srgbClr val="202124"/>
                </a:solidFill>
                <a:latin typeface="Comic Sans MS" panose="030F0702030302020204" pitchFamily="66" charset="0"/>
              </a:rPr>
              <a:t>Bárbaro</a:t>
            </a:r>
            <a:r>
              <a:rPr lang="en-CA" sz="3200" b="1" dirty="0">
                <a:solidFill>
                  <a:srgbClr val="202124"/>
                </a:solidFill>
                <a:latin typeface="Comic Sans MS" panose="030F0702030302020204" pitchFamily="66" charset="0"/>
              </a:rPr>
              <a:t> Andrés Medina Rodríguez 2</a:t>
            </a:r>
          </a:p>
          <a:p>
            <a:pPr algn="ctr"/>
            <a:r>
              <a:rPr lang="en-CA" sz="3200" b="1" dirty="0">
                <a:solidFill>
                  <a:srgbClr val="202124"/>
                </a:solidFill>
                <a:latin typeface="Comic Sans MS" panose="030F0702030302020204" pitchFamily="66" charset="0"/>
              </a:rPr>
              <a:t>Dra. Ana Victoria de la Torre Santos 3</a:t>
            </a:r>
          </a:p>
          <a:p>
            <a:pPr algn="ctr"/>
            <a:endParaRPr lang="en-CA" sz="3200" b="1" dirty="0">
              <a:solidFill>
                <a:srgbClr val="202124"/>
              </a:solidFill>
              <a:latin typeface="Comic Sans MS" panose="030F0702030302020204" pitchFamily="66" charset="0"/>
            </a:endParaRPr>
          </a:p>
        </p:txBody>
      </p:sp>
      <p:sp>
        <p:nvSpPr>
          <p:cNvPr id="11" name="Rectangle 19">
            <a:extLst>
              <a:ext uri="{FF2B5EF4-FFF2-40B4-BE49-F238E27FC236}">
                <a16:creationId xmlns:a16="http://schemas.microsoft.com/office/drawing/2014/main" id="{FF02C55A-EF2B-4DA7-AE26-B5E2AFAC084F}"/>
              </a:ext>
            </a:extLst>
          </p:cNvPr>
          <p:cNvSpPr/>
          <p:nvPr/>
        </p:nvSpPr>
        <p:spPr>
          <a:xfrm>
            <a:off x="1192351" y="8180881"/>
            <a:ext cx="7613373" cy="1987764"/>
          </a:xfrm>
          <a:prstGeom prst="rect">
            <a:avLst/>
          </a:prstGeom>
        </p:spPr>
        <p:txBody>
          <a:bodyPr wrap="square" lIns="129580" tIns="64790" rIns="129580" bIns="64790">
            <a:spAutoFit/>
          </a:bodyPr>
          <a:lstStyle/>
          <a:p>
            <a:pPr algn="just"/>
            <a:r>
              <a:rPr lang="es-VE" sz="2400" baseline="30000" dirty="0">
                <a:effectLst/>
                <a:latin typeface="Times New Roman" panose="02020603050405020304" pitchFamily="18" charset="0"/>
                <a:ea typeface="Batang" panose="020B0503020000020004" pitchFamily="18" charset="-127"/>
              </a:rPr>
              <a:t>1</a:t>
            </a:r>
            <a:r>
              <a:rPr lang="es-VE" sz="2400" dirty="0">
                <a:effectLst/>
                <a:latin typeface="Times New Roman" panose="02020603050405020304" pitchFamily="18" charset="0"/>
                <a:ea typeface="Batang" panose="020B0503020000020004" pitchFamily="18" charset="-127"/>
              </a:rPr>
              <a:t> Hospital Celestino Hernández </a:t>
            </a:r>
            <a:r>
              <a:rPr lang="es-VE" sz="2400" dirty="0" err="1">
                <a:effectLst/>
                <a:latin typeface="Times New Roman" panose="02020603050405020304" pitchFamily="18" charset="0"/>
                <a:ea typeface="Batang" panose="020B0503020000020004" pitchFamily="18" charset="-127"/>
              </a:rPr>
              <a:t>Robau</a:t>
            </a:r>
            <a:r>
              <a:rPr lang="es-VE" sz="2400" dirty="0">
                <a:effectLst/>
                <a:latin typeface="Times New Roman" panose="02020603050405020304" pitchFamily="18" charset="0"/>
                <a:ea typeface="Batang" panose="020B0503020000020004" pitchFamily="18" charset="-127"/>
              </a:rPr>
              <a:t>, Santa Clara, Cuba.</a:t>
            </a:r>
            <a:endParaRPr lang="es-CU" sz="2400" dirty="0">
              <a:effectLst/>
              <a:latin typeface="Times New Roman" panose="02020603050405020304" pitchFamily="18" charset="0"/>
              <a:ea typeface="Batang" panose="020B0503020000020004" pitchFamily="18" charset="-127"/>
            </a:endParaRPr>
          </a:p>
          <a:p>
            <a:pPr algn="just"/>
            <a:r>
              <a:rPr lang="es-VE" sz="2400" baseline="30000" dirty="0">
                <a:effectLst/>
                <a:latin typeface="Times New Roman" panose="02020603050405020304" pitchFamily="18" charset="0"/>
                <a:ea typeface="Batang" panose="020B0503020000020004" pitchFamily="18" charset="-127"/>
              </a:rPr>
              <a:t>2</a:t>
            </a:r>
            <a:r>
              <a:rPr lang="es-VE" sz="2400" dirty="0">
                <a:effectLst/>
                <a:latin typeface="Times New Roman" panose="02020603050405020304" pitchFamily="18" charset="0"/>
                <a:ea typeface="Batang" panose="020B0503020000020004" pitchFamily="18" charset="-127"/>
              </a:rPr>
              <a:t> Hospital Arnaldo Milián Castro, Santa Clara, Cuba.</a:t>
            </a:r>
            <a:endParaRPr lang="es-CU" sz="2400" dirty="0">
              <a:effectLst/>
              <a:latin typeface="Times New Roman" panose="02020603050405020304" pitchFamily="18" charset="0"/>
              <a:ea typeface="Batang" panose="020B0503020000020004" pitchFamily="18" charset="-127"/>
            </a:endParaRPr>
          </a:p>
          <a:p>
            <a:pPr algn="just">
              <a:spcAft>
                <a:spcPts val="2000"/>
              </a:spcAft>
            </a:pPr>
            <a:r>
              <a:rPr lang="es-VE" sz="2400" baseline="30000" dirty="0">
                <a:effectLst/>
                <a:latin typeface="Times New Roman" panose="02020603050405020304" pitchFamily="18" charset="0"/>
                <a:ea typeface="Batang" panose="020B0503020000020004" pitchFamily="18" charset="-127"/>
              </a:rPr>
              <a:t>3</a:t>
            </a:r>
            <a:r>
              <a:rPr lang="es-VE" sz="2400" dirty="0">
                <a:effectLst/>
                <a:latin typeface="Times New Roman" panose="02020603050405020304" pitchFamily="18" charset="0"/>
                <a:ea typeface="Batang" panose="020B0503020000020004" pitchFamily="18" charset="-127"/>
              </a:rPr>
              <a:t> Hospital Celestino Hernández </a:t>
            </a:r>
            <a:r>
              <a:rPr lang="es-VE" sz="2400" dirty="0" err="1">
                <a:effectLst/>
                <a:latin typeface="Times New Roman" panose="02020603050405020304" pitchFamily="18" charset="0"/>
                <a:ea typeface="Batang" panose="020B0503020000020004" pitchFamily="18" charset="-127"/>
              </a:rPr>
              <a:t>Robau</a:t>
            </a:r>
            <a:r>
              <a:rPr lang="es-VE" sz="2400" dirty="0">
                <a:effectLst/>
                <a:latin typeface="Times New Roman" panose="02020603050405020304" pitchFamily="18" charset="0"/>
                <a:ea typeface="Batang" panose="020B0503020000020004" pitchFamily="18" charset="-127"/>
              </a:rPr>
              <a:t>, Santa Clara, Cuba</a:t>
            </a:r>
            <a:r>
              <a:rPr lang="es-VE" sz="1800" dirty="0">
                <a:effectLst/>
                <a:latin typeface="Times New Roman" panose="02020603050405020304" pitchFamily="18" charset="0"/>
                <a:ea typeface="Batang" panose="020B0503020000020004" pitchFamily="18" charset="-127"/>
              </a:rPr>
              <a:t>.</a:t>
            </a:r>
            <a:endParaRPr lang="es-CU" sz="1800" dirty="0">
              <a:effectLst/>
              <a:latin typeface="Times New Roman" panose="02020603050405020304" pitchFamily="18" charset="0"/>
              <a:ea typeface="Batang" panose="020B0503020000020004" pitchFamily="18" charset="-127"/>
            </a:endParaRPr>
          </a:p>
          <a:p>
            <a:pPr algn="ctr"/>
            <a:endParaRPr lang="en-CA" sz="3200" b="1" dirty="0">
              <a:solidFill>
                <a:srgbClr val="202124"/>
              </a:solidFill>
              <a:latin typeface="Comic Sans MS" panose="030F0702030302020204" pitchFamily="66" charset="0"/>
            </a:endParaRPr>
          </a:p>
        </p:txBody>
      </p:sp>
      <p:sp>
        <p:nvSpPr>
          <p:cNvPr id="4" name="AutoShape 4" descr="Encabezado de página"/>
          <p:cNvSpPr>
            <a:spLocks noChangeAspect="1" noChangeArrowheads="1"/>
          </p:cNvSpPr>
          <p:nvPr/>
        </p:nvSpPr>
        <p:spPr bwMode="auto">
          <a:xfrm>
            <a:off x="155575" y="-411163"/>
            <a:ext cx="9144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8" name="Imagen 27"/>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artisticMarker/>
                    </a14:imgEffect>
                  </a14:imgLayer>
                </a14:imgProps>
              </a:ext>
              <a:ext uri="{28A0092B-C50C-407E-A947-70E740481C1C}">
                <a14:useLocalDpi xmlns:a14="http://schemas.microsoft.com/office/drawing/2010/main" val="0"/>
              </a:ext>
            </a:extLst>
          </a:blip>
          <a:stretch>
            <a:fillRect/>
          </a:stretch>
        </p:blipFill>
        <p:spPr>
          <a:xfrm>
            <a:off x="6773085" y="11414654"/>
            <a:ext cx="2893425" cy="1514475"/>
          </a:xfrm>
          <a:prstGeom prst="rect">
            <a:avLst/>
          </a:prstGeom>
        </p:spPr>
      </p:pic>
      <p:grpSp>
        <p:nvGrpSpPr>
          <p:cNvPr id="69" name="Grupo 68"/>
          <p:cNvGrpSpPr/>
          <p:nvPr/>
        </p:nvGrpSpPr>
        <p:grpSpPr>
          <a:xfrm>
            <a:off x="-235134" y="-157926"/>
            <a:ext cx="10033597" cy="13142089"/>
            <a:chOff x="-235134" y="-157926"/>
            <a:chExt cx="10033597" cy="13142089"/>
          </a:xfrm>
        </p:grpSpPr>
        <p:pic>
          <p:nvPicPr>
            <p:cNvPr id="1026" name="Picture 2" descr="H:\HEMATOLOGIA 2023\PARA PROMO\Logo HMT 202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Grupo 24"/>
            <p:cNvGrpSpPr/>
            <p:nvPr/>
          </p:nvGrpSpPr>
          <p:grpSpPr>
            <a:xfrm>
              <a:off x="232658" y="12491837"/>
              <a:ext cx="9250115" cy="492326"/>
              <a:chOff x="232658" y="12491837"/>
              <a:chExt cx="9250115" cy="492326"/>
            </a:xfrm>
          </p:grpSpPr>
          <p:grpSp>
            <p:nvGrpSpPr>
              <p:cNvPr id="24" name="Grupo 23"/>
              <p:cNvGrpSpPr/>
              <p:nvPr/>
            </p:nvGrpSpPr>
            <p:grpSpPr>
              <a:xfrm>
                <a:off x="232658" y="12491837"/>
                <a:ext cx="6473510" cy="45719"/>
                <a:chOff x="658810" y="1567543"/>
                <a:chExt cx="5729295" cy="0"/>
              </a:xfrm>
            </p:grpSpPr>
            <p:cxnSp>
              <p:nvCxnSpPr>
                <p:cNvPr id="22" name="Conector recto 2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9" name="Grupo 28"/>
              <p:cNvGrpSpPr/>
              <p:nvPr/>
            </p:nvGrpSpPr>
            <p:grpSpPr>
              <a:xfrm flipH="1">
                <a:off x="233635" y="12693995"/>
                <a:ext cx="9249138" cy="290168"/>
                <a:chOff x="658810" y="1567543"/>
                <a:chExt cx="5729295" cy="0"/>
              </a:xfrm>
            </p:grpSpPr>
            <p:cxnSp>
              <p:nvCxnSpPr>
                <p:cNvPr id="30" name="Conector recto 2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38" name="Grupo 37"/>
            <p:cNvGrpSpPr/>
            <p:nvPr/>
          </p:nvGrpSpPr>
          <p:grpSpPr>
            <a:xfrm rot="5400000">
              <a:off x="-5475473" y="6351657"/>
              <a:ext cx="11139487" cy="658810"/>
              <a:chOff x="232658" y="12491837"/>
              <a:chExt cx="9250115" cy="492326"/>
            </a:xfrm>
          </p:grpSpPr>
          <p:grpSp>
            <p:nvGrpSpPr>
              <p:cNvPr id="39" name="Grupo 38"/>
              <p:cNvGrpSpPr/>
              <p:nvPr/>
            </p:nvGrpSpPr>
            <p:grpSpPr>
              <a:xfrm>
                <a:off x="232658" y="12491837"/>
                <a:ext cx="6473510" cy="45719"/>
                <a:chOff x="658810" y="1567543"/>
                <a:chExt cx="5729295" cy="0"/>
              </a:xfrm>
            </p:grpSpPr>
            <p:cxnSp>
              <p:nvCxnSpPr>
                <p:cNvPr id="44" name="Conector recto 4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0" name="Grupo 39"/>
              <p:cNvGrpSpPr/>
              <p:nvPr/>
            </p:nvGrpSpPr>
            <p:grpSpPr>
              <a:xfrm flipH="1">
                <a:off x="233635" y="12693995"/>
                <a:ext cx="9249138" cy="290168"/>
                <a:chOff x="658810" y="1567543"/>
                <a:chExt cx="5729295" cy="0"/>
              </a:xfrm>
            </p:grpSpPr>
            <p:cxnSp>
              <p:nvCxnSpPr>
                <p:cNvPr id="41" name="Conector recto 4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48" name="Grupo 47"/>
            <p:cNvGrpSpPr/>
            <p:nvPr/>
          </p:nvGrpSpPr>
          <p:grpSpPr>
            <a:xfrm rot="5400000" flipH="1" flipV="1">
              <a:off x="4058247" y="5983715"/>
              <a:ext cx="10821621" cy="658810"/>
              <a:chOff x="232658" y="12491837"/>
              <a:chExt cx="9250115" cy="492326"/>
            </a:xfrm>
          </p:grpSpPr>
          <p:grpSp>
            <p:nvGrpSpPr>
              <p:cNvPr id="49" name="Grupo 48"/>
              <p:cNvGrpSpPr/>
              <p:nvPr/>
            </p:nvGrpSpPr>
            <p:grpSpPr>
              <a:xfrm>
                <a:off x="232658" y="12491837"/>
                <a:ext cx="6473510" cy="45719"/>
                <a:chOff x="658810" y="1567543"/>
                <a:chExt cx="5729295" cy="0"/>
              </a:xfrm>
            </p:grpSpPr>
            <p:cxnSp>
              <p:nvCxnSpPr>
                <p:cNvPr id="54" name="Conector recto 5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0" name="Grupo 49"/>
              <p:cNvGrpSpPr/>
              <p:nvPr/>
            </p:nvGrpSpPr>
            <p:grpSpPr>
              <a:xfrm flipH="1">
                <a:off x="233635" y="12693995"/>
                <a:ext cx="9249138" cy="290168"/>
                <a:chOff x="658810" y="1567543"/>
                <a:chExt cx="5729295" cy="0"/>
              </a:xfrm>
            </p:grpSpPr>
            <p:cxnSp>
              <p:nvCxnSpPr>
                <p:cNvPr id="51" name="Conector recto 5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2" name="Conector recto 5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3" name="Conector recto 5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7" name="Grupo 56"/>
            <p:cNvGrpSpPr/>
            <p:nvPr/>
          </p:nvGrpSpPr>
          <p:grpSpPr>
            <a:xfrm rot="10800000">
              <a:off x="1489163" y="-157926"/>
              <a:ext cx="6844940" cy="630135"/>
              <a:chOff x="232658" y="12491837"/>
              <a:chExt cx="9250115" cy="492326"/>
            </a:xfrm>
          </p:grpSpPr>
          <p:grpSp>
            <p:nvGrpSpPr>
              <p:cNvPr id="58" name="Grupo 57"/>
              <p:cNvGrpSpPr/>
              <p:nvPr/>
            </p:nvGrpSpPr>
            <p:grpSpPr>
              <a:xfrm>
                <a:off x="232658" y="12491837"/>
                <a:ext cx="6473510" cy="45719"/>
                <a:chOff x="658810" y="1567543"/>
                <a:chExt cx="5729295" cy="0"/>
              </a:xfrm>
            </p:grpSpPr>
            <p:cxnSp>
              <p:nvCxnSpPr>
                <p:cNvPr id="63" name="Conector recto 6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4" name="Conector recto 6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5" name="Conector recto 6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9" name="Grupo 58"/>
              <p:cNvGrpSpPr/>
              <p:nvPr/>
            </p:nvGrpSpPr>
            <p:grpSpPr>
              <a:xfrm flipH="1">
                <a:off x="233635" y="12693995"/>
                <a:ext cx="9249138" cy="290168"/>
                <a:chOff x="658810" y="1567543"/>
                <a:chExt cx="5729295" cy="0"/>
              </a:xfrm>
            </p:grpSpPr>
            <p:cxnSp>
              <p:nvCxnSpPr>
                <p:cNvPr id="60" name="Conector recto 5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1" name="Conector recto 6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2" name="Conector recto 6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
        <p:nvSpPr>
          <p:cNvPr id="68" name="Rectángulo 67"/>
          <p:cNvSpPr/>
          <p:nvPr/>
        </p:nvSpPr>
        <p:spPr>
          <a:xfrm>
            <a:off x="8548481" y="27618"/>
            <a:ext cx="966195" cy="6391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3200" b="1" dirty="0"/>
              <a:t>ID</a:t>
            </a:r>
          </a:p>
        </p:txBody>
      </p:sp>
    </p:spTree>
    <p:extLst>
      <p:ext uri="{BB962C8B-B14F-4D97-AF65-F5344CB8AC3E}">
        <p14:creationId xmlns:p14="http://schemas.microsoft.com/office/powerpoint/2010/main" val="4035095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8" name="Rectangle 13">
            <a:extLst>
              <a:ext uri="{FF2B5EF4-FFF2-40B4-BE49-F238E27FC236}">
                <a16:creationId xmlns:a16="http://schemas.microsoft.com/office/drawing/2014/main" id="{5D25774B-025B-4D9C-912E-5A1EE97B4D3E}"/>
              </a:ext>
            </a:extLst>
          </p:cNvPr>
          <p:cNvSpPr/>
          <p:nvPr/>
        </p:nvSpPr>
        <p:spPr>
          <a:xfrm>
            <a:off x="740841" y="9166105"/>
            <a:ext cx="8398811" cy="2223726"/>
          </a:xfrm>
          <a:prstGeom prst="rect">
            <a:avLst/>
          </a:prstGeom>
        </p:spPr>
        <p:txBody>
          <a:bodyPr wrap="square" lIns="129580" tIns="64790" rIns="129580" bIns="64790">
            <a:spAutoFit/>
          </a:bodyPr>
          <a:lstStyle/>
          <a:p>
            <a:pPr algn="ctr"/>
            <a:r>
              <a:rPr lang="en-CA" sz="3600" b="1" dirty="0" err="1">
                <a:solidFill>
                  <a:srgbClr val="202124"/>
                </a:solidFill>
                <a:latin typeface="Bookman Old Style" pitchFamily="18" charset="0"/>
              </a:rPr>
              <a:t>Objetivo</a:t>
            </a:r>
            <a:r>
              <a:rPr lang="en-CA" sz="3600" b="1" dirty="0">
                <a:solidFill>
                  <a:srgbClr val="202124"/>
                </a:solidFill>
                <a:latin typeface="Bookman Old Style" pitchFamily="18" charset="0"/>
              </a:rPr>
              <a:t>:</a:t>
            </a:r>
          </a:p>
          <a:p>
            <a:pPr algn="ctr"/>
            <a:r>
              <a:rPr lang="es-ES" sz="2000" dirty="0">
                <a:solidFill>
                  <a:srgbClr val="202124"/>
                </a:solidFill>
                <a:latin typeface="Times New Roman" panose="02020603050405020304" pitchFamily="18" charset="0"/>
                <a:cs typeface="Times New Roman" panose="02020603050405020304" pitchFamily="18" charset="0"/>
              </a:rPr>
              <a:t>Determinar la influencia del algoritmo de Hans y el Índice de pronóstico internacional en la supervivencia de pacientes con diagnóstico de linfoma No Hodgkin difuso de células Grandes B atendidos en el Hospital Celestino Hernández </a:t>
            </a:r>
            <a:r>
              <a:rPr lang="es-ES" sz="2000" dirty="0" err="1">
                <a:solidFill>
                  <a:srgbClr val="202124"/>
                </a:solidFill>
                <a:latin typeface="Times New Roman" panose="02020603050405020304" pitchFamily="18" charset="0"/>
                <a:cs typeface="Times New Roman" panose="02020603050405020304" pitchFamily="18" charset="0"/>
              </a:rPr>
              <a:t>Robau</a:t>
            </a:r>
            <a:r>
              <a:rPr lang="es-ES" sz="2000" dirty="0">
                <a:solidFill>
                  <a:srgbClr val="202124"/>
                </a:solidFill>
                <a:latin typeface="Times New Roman" panose="02020603050405020304" pitchFamily="18" charset="0"/>
                <a:cs typeface="Times New Roman" panose="02020603050405020304" pitchFamily="18" charset="0"/>
              </a:rPr>
              <a:t> en Villa Clara en el período desde enero del 2015 - septiembre del 2019.</a:t>
            </a:r>
            <a:r>
              <a:rPr lang="es-ES" sz="2000" dirty="0">
                <a:solidFill>
                  <a:srgbClr val="202124"/>
                </a:solidFill>
                <a:latin typeface="Bookman Old Style" pitchFamily="18" charset="0"/>
              </a:rPr>
              <a:t> </a:t>
            </a:r>
            <a:endParaRPr lang="en-CA" sz="2000" dirty="0">
              <a:solidFill>
                <a:srgbClr val="202124"/>
              </a:solidFill>
              <a:latin typeface="Bookman Old Style" pitchFamily="18" charset="0"/>
            </a:endParaRPr>
          </a:p>
        </p:txBody>
      </p:sp>
      <p:sp>
        <p:nvSpPr>
          <p:cNvPr id="9" name="Rectangle 13">
            <a:extLst>
              <a:ext uri="{FF2B5EF4-FFF2-40B4-BE49-F238E27FC236}">
                <a16:creationId xmlns:a16="http://schemas.microsoft.com/office/drawing/2014/main" id="{5D25774B-025B-4D9C-912E-5A1EE97B4D3E}"/>
              </a:ext>
            </a:extLst>
          </p:cNvPr>
          <p:cNvSpPr/>
          <p:nvPr/>
        </p:nvSpPr>
        <p:spPr>
          <a:xfrm>
            <a:off x="2265603" y="817440"/>
            <a:ext cx="5509366" cy="746399"/>
          </a:xfrm>
          <a:prstGeom prst="rect">
            <a:avLst/>
          </a:prstGeom>
        </p:spPr>
        <p:txBody>
          <a:bodyPr wrap="square" lIns="129580" tIns="64790" rIns="129580" bIns="64790">
            <a:spAutoFit/>
          </a:bodyPr>
          <a:lstStyle/>
          <a:p>
            <a:pPr algn="ctr"/>
            <a:r>
              <a:rPr lang="en-CA" sz="4000" b="1" dirty="0" err="1">
                <a:solidFill>
                  <a:srgbClr val="202124"/>
                </a:solidFill>
                <a:latin typeface="Bookman Old Style" pitchFamily="18" charset="0"/>
              </a:rPr>
              <a:t>Introducción</a:t>
            </a:r>
            <a:r>
              <a:rPr lang="en-CA" sz="4000" b="1" dirty="0">
                <a:solidFill>
                  <a:srgbClr val="202124"/>
                </a:solidFill>
                <a:latin typeface="Bookman Old Style" pitchFamily="18" charset="0"/>
              </a:rPr>
              <a:t>:</a:t>
            </a:r>
            <a:endParaRPr lang="en-CA" b="1" dirty="0">
              <a:solidFill>
                <a:srgbClr val="202124"/>
              </a:solidFill>
              <a:latin typeface="Bookman Old Style" pitchFamily="18" charset="0"/>
            </a:endParaRPr>
          </a:p>
        </p:txBody>
      </p:sp>
      <p:sp>
        <p:nvSpPr>
          <p:cNvPr id="4" name="3 Rectángulo"/>
          <p:cNvSpPr/>
          <p:nvPr/>
        </p:nvSpPr>
        <p:spPr>
          <a:xfrm>
            <a:off x="1372068" y="1894531"/>
            <a:ext cx="7338795" cy="7571303"/>
          </a:xfrm>
          <a:prstGeom prst="rect">
            <a:avLst/>
          </a:prstGeom>
        </p:spPr>
        <p:txBody>
          <a:bodyPr wrap="square">
            <a:spAutoFit/>
          </a:bodyPr>
          <a:lstStyle/>
          <a:p>
            <a:pPr marL="285750" indent="-285750" algn="just">
              <a:buFont typeface="Times New Roman" panose="02020603050405020304" pitchFamily="18" charset="0"/>
              <a:buChar char="‑"/>
              <a:tabLst>
                <a:tab pos="180975" algn="l"/>
              </a:tabLst>
            </a:pPr>
            <a:r>
              <a:rPr lang="es-VE" sz="1800" dirty="0">
                <a:effectLst/>
                <a:latin typeface="Times New Roman" panose="02020603050405020304" pitchFamily="18" charset="0"/>
                <a:ea typeface="Batang" panose="020B0503020000020004" pitchFamily="18" charset="-127"/>
              </a:rPr>
              <a:t>Los linfomas difusos de células grandes B (</a:t>
            </a:r>
            <a:r>
              <a:rPr lang="es-CU" sz="1800" dirty="0">
                <a:solidFill>
                  <a:srgbClr val="000000"/>
                </a:solidFill>
                <a:effectLst/>
                <a:latin typeface="Times New Roman" panose="02020603050405020304" pitchFamily="18" charset="0"/>
                <a:ea typeface="Batang" panose="020B0503020000020004" pitchFamily="18" charset="-127"/>
              </a:rPr>
              <a:t>LDCBG)</a:t>
            </a:r>
            <a:r>
              <a:rPr lang="es-VE" sz="1800" dirty="0">
                <a:effectLst/>
                <a:latin typeface="Times New Roman" panose="02020603050405020304" pitchFamily="18" charset="0"/>
                <a:ea typeface="Batang" panose="020B0503020000020004" pitchFamily="18" charset="-127"/>
              </a:rPr>
              <a:t> son el tipo histológico más frecuente constituyendo entre un 30- 40 % de casos nuevos diagnosticados. </a:t>
            </a:r>
            <a:endParaRPr lang="es-ES" sz="1800" dirty="0">
              <a:effectLst/>
              <a:latin typeface="Times New Roman" panose="02020603050405020304" pitchFamily="18" charset="0"/>
              <a:ea typeface="Batang" panose="020B0503020000020004" pitchFamily="18" charset="-127"/>
            </a:endParaRPr>
          </a:p>
          <a:p>
            <a:pPr marL="285750" indent="-285750" algn="just">
              <a:buFont typeface="Times New Roman" panose="02020603050405020304" pitchFamily="18" charset="0"/>
              <a:buChar char="‑"/>
              <a:tabLst>
                <a:tab pos="180975" algn="l"/>
              </a:tabLst>
            </a:pPr>
            <a:r>
              <a:rPr lang="es-ES" sz="1800" dirty="0">
                <a:latin typeface="Times New Roman" panose="02020603050405020304" pitchFamily="18" charset="0"/>
                <a:ea typeface="Batang" panose="020B0503020000020004" pitchFamily="18" charset="-127"/>
              </a:rPr>
              <a:t>En Villa Clara, los tumores malignos se posicionan como la segunda causa de muerte. </a:t>
            </a:r>
          </a:p>
          <a:p>
            <a:pPr marL="285750" indent="-285750" algn="just">
              <a:buFont typeface="Times New Roman" panose="02020603050405020304" pitchFamily="18" charset="0"/>
              <a:buChar char="‑"/>
              <a:tabLst>
                <a:tab pos="180975" algn="l"/>
              </a:tabLst>
            </a:pPr>
            <a:r>
              <a:rPr lang="es-ES" sz="1800" dirty="0">
                <a:latin typeface="Times New Roman" panose="02020603050405020304" pitchFamily="18" charset="0"/>
                <a:ea typeface="Batang" panose="020B0503020000020004" pitchFamily="18" charset="-127"/>
              </a:rPr>
              <a:t>Con el esquema de R-CHOP consigue una tasa de curación del 60-70%, pero un 30-40% de pacientes  serán refractarios al tratamiento o recurrirán en los primeros dos años.</a:t>
            </a:r>
          </a:p>
          <a:p>
            <a:pPr marL="285750" indent="-285750" algn="just">
              <a:buFont typeface="Times New Roman" panose="02020603050405020304" pitchFamily="18" charset="0"/>
              <a:buChar char="‑"/>
              <a:tabLst>
                <a:tab pos="180975" algn="l"/>
              </a:tabLst>
            </a:pPr>
            <a:r>
              <a:rPr lang="es-ES" sz="1800" dirty="0">
                <a:latin typeface="Times New Roman" panose="02020603050405020304" pitchFamily="18" charset="0"/>
                <a:ea typeface="Batang" panose="020B0503020000020004" pitchFamily="18" charset="-127"/>
              </a:rPr>
              <a:t> Se han desarrollado nuevas estrategias para estratificar y subclasificar a esta enfermedad para desarrollar enfoques terapéuticos diferenciados.</a:t>
            </a:r>
          </a:p>
          <a:p>
            <a:pPr marL="285750" indent="-285750" algn="just">
              <a:buFont typeface="Times New Roman" panose="02020603050405020304" pitchFamily="18" charset="0"/>
              <a:buChar char="‑"/>
              <a:tabLst>
                <a:tab pos="180975" algn="l"/>
              </a:tabLst>
            </a:pPr>
            <a:r>
              <a:rPr lang="es-CU" sz="1800" dirty="0">
                <a:solidFill>
                  <a:srgbClr val="000000"/>
                </a:solidFill>
                <a:effectLst/>
                <a:latin typeface="Times New Roman" panose="02020603050405020304" pitchFamily="18" charset="0"/>
                <a:ea typeface="Batang" panose="020B0503020000020004" pitchFamily="18" charset="-127"/>
              </a:rPr>
              <a:t>De acuerdo a la célula de origen (CDO) </a:t>
            </a:r>
            <a:r>
              <a:rPr lang="es-ES" sz="1800" dirty="0">
                <a:solidFill>
                  <a:srgbClr val="000000"/>
                </a:solidFill>
                <a:effectLst/>
                <a:latin typeface="Times New Roman" panose="02020603050405020304" pitchFamily="18" charset="0"/>
                <a:ea typeface="Batang" panose="020B0503020000020004" pitchFamily="18" charset="-127"/>
              </a:rPr>
              <a:t>según perfil de expresión </a:t>
            </a:r>
            <a:r>
              <a:rPr lang="es-CU" sz="1800" dirty="0">
                <a:solidFill>
                  <a:srgbClr val="000000"/>
                </a:solidFill>
                <a:effectLst/>
                <a:latin typeface="Times New Roman" panose="02020603050405020304" pitchFamily="18" charset="0"/>
                <a:ea typeface="Batang" panose="020B0503020000020004" pitchFamily="18" charset="-127"/>
              </a:rPr>
              <a:t>genética (GEP), el LDCGB se clasifica en </a:t>
            </a:r>
            <a:r>
              <a:rPr lang="es-ES" sz="1800" dirty="0">
                <a:solidFill>
                  <a:srgbClr val="000000"/>
                </a:solidFill>
                <a:effectLst/>
                <a:latin typeface="Times New Roman" panose="02020603050405020304" pitchFamily="18" charset="0"/>
                <a:ea typeface="Batang" panose="020B0503020000020004" pitchFamily="18" charset="-127"/>
              </a:rPr>
              <a:t>centros germinales (GCB), o de células B activadas (ABC) y, un tercer subtipo no clasificable. </a:t>
            </a:r>
            <a:r>
              <a:rPr lang="es-CU" sz="1800" dirty="0">
                <a:solidFill>
                  <a:srgbClr val="000000"/>
                </a:solidFill>
                <a:effectLst/>
                <a:latin typeface="Times New Roman" panose="02020603050405020304" pitchFamily="18" charset="0"/>
                <a:ea typeface="Batang" panose="02030600000101010101" pitchFamily="18" charset="-127"/>
              </a:rPr>
              <a:t>El ABC es el subgrupo de comportamiento más agresivo y de peor pronóstico.</a:t>
            </a:r>
          </a:p>
          <a:p>
            <a:pPr marL="285750" indent="-285750" algn="just">
              <a:buFont typeface="Times New Roman" panose="02020603050405020304" pitchFamily="18" charset="0"/>
              <a:buChar char="‑"/>
              <a:tabLst>
                <a:tab pos="180975" algn="l"/>
              </a:tabLst>
            </a:pPr>
            <a:r>
              <a:rPr lang="es-ES" sz="1800" dirty="0">
                <a:solidFill>
                  <a:srgbClr val="000000"/>
                </a:solidFill>
                <a:effectLst/>
                <a:latin typeface="Times New Roman" panose="02020603050405020304" pitchFamily="18" charset="0"/>
                <a:ea typeface="Batang" panose="020B0503020000020004" pitchFamily="18" charset="-127"/>
              </a:rPr>
              <a:t>Con la inmunohistoquímica (IHQ), se han desarrollado los algoritmos de Hans y Choi, que han logrado una alta concordancia con el GEP,</a:t>
            </a:r>
            <a:r>
              <a:rPr lang="es-CU" sz="1800" dirty="0">
                <a:solidFill>
                  <a:srgbClr val="000000"/>
                </a:solidFill>
                <a:effectLst/>
                <a:latin typeface="Times New Roman" panose="02020603050405020304" pitchFamily="18" charset="0"/>
                <a:ea typeface="Batang" panose="02030600000101010101" pitchFamily="18" charset="-127"/>
              </a:rPr>
              <a:t> facilitando así su uso rutinario y a costos asequibles.</a:t>
            </a:r>
            <a:r>
              <a:rPr lang="es-ES" sz="1800" dirty="0">
                <a:solidFill>
                  <a:srgbClr val="000000"/>
                </a:solidFill>
                <a:effectLst/>
                <a:latin typeface="Times New Roman" panose="02020603050405020304" pitchFamily="18" charset="0"/>
                <a:ea typeface="Batang" panose="020B0503020000020004" pitchFamily="18" charset="-127"/>
              </a:rPr>
              <a:t> </a:t>
            </a:r>
          </a:p>
          <a:p>
            <a:pPr marL="285750" indent="-285750" algn="just">
              <a:buFont typeface="Times New Roman" panose="02020603050405020304" pitchFamily="18" charset="0"/>
              <a:buChar char="‑"/>
              <a:tabLst>
                <a:tab pos="180975" algn="l"/>
              </a:tabLst>
            </a:pPr>
            <a:r>
              <a:rPr lang="es-ES" sz="1800" dirty="0">
                <a:solidFill>
                  <a:srgbClr val="000000"/>
                </a:solidFill>
                <a:effectLst/>
                <a:latin typeface="Times New Roman" panose="02020603050405020304" pitchFamily="18" charset="0"/>
                <a:ea typeface="Batang" panose="020B0503020000020004" pitchFamily="18" charset="-127"/>
              </a:rPr>
              <a:t>existe el índice pronóstico internacional (IPI), que permite subdividir a los linfomas en neoplasias de riesgo bajo, intermedio-bajo, intermedio-alto y alto.</a:t>
            </a:r>
          </a:p>
          <a:p>
            <a:pPr marL="285750" indent="-285750" algn="just">
              <a:buFont typeface="Times New Roman" panose="02020603050405020304" pitchFamily="18" charset="0"/>
              <a:buChar char="‑"/>
              <a:tabLst>
                <a:tab pos="180975" algn="l"/>
              </a:tabLst>
            </a:pPr>
            <a:r>
              <a:rPr lang="es-ES" sz="1800" dirty="0">
                <a:solidFill>
                  <a:srgbClr val="000000"/>
                </a:solidFill>
                <a:effectLst/>
                <a:latin typeface="Times New Roman" panose="02020603050405020304" pitchFamily="18" charset="0"/>
                <a:ea typeface="Batang" panose="020B0503020000020004" pitchFamily="18" charset="-127"/>
              </a:rPr>
              <a:t>El IPI fue además confirmado como una herramienta diagnóstica para predecir la sobrevida global (SG) y sobrevida libre de eventos (SLE).</a:t>
            </a:r>
          </a:p>
          <a:p>
            <a:pPr marL="285750" indent="-285750" algn="just">
              <a:buFont typeface="Times New Roman" panose="02020603050405020304" pitchFamily="18" charset="0"/>
              <a:buChar char="‑"/>
              <a:tabLst>
                <a:tab pos="180975" algn="l"/>
              </a:tabLst>
            </a:pPr>
            <a:r>
              <a:rPr lang="es-CU" sz="1800" dirty="0">
                <a:effectLst/>
                <a:latin typeface="Times New Roman" panose="02020603050405020304" pitchFamily="18" charset="0"/>
                <a:ea typeface="Batang" panose="02030600000101010101" pitchFamily="18" charset="-127"/>
              </a:rPr>
              <a:t>Con el objetivo de Determinar la influencia del algoritmo de Hans y el IPI en la supervivencia de pacientes con diagnóstico de LDCGB en el hospital Celestino Hernández </a:t>
            </a:r>
            <a:r>
              <a:rPr lang="es-CU" sz="1800" dirty="0" err="1">
                <a:effectLst/>
                <a:latin typeface="Times New Roman" panose="02020603050405020304" pitchFamily="18" charset="0"/>
                <a:ea typeface="Batang" panose="02030600000101010101" pitchFamily="18" charset="-127"/>
              </a:rPr>
              <a:t>Robau</a:t>
            </a:r>
            <a:r>
              <a:rPr lang="es-CU" sz="1800" dirty="0">
                <a:effectLst/>
                <a:latin typeface="Times New Roman" panose="02020603050405020304" pitchFamily="18" charset="0"/>
                <a:ea typeface="Batang" panose="02030600000101010101" pitchFamily="18" charset="-127"/>
              </a:rPr>
              <a:t> se realizó este trabajo.</a:t>
            </a:r>
            <a:endParaRPr lang="es-ES" sz="1800" dirty="0">
              <a:solidFill>
                <a:srgbClr val="000000"/>
              </a:solidFill>
              <a:effectLst/>
              <a:latin typeface="Times New Roman" panose="02020603050405020304" pitchFamily="18" charset="0"/>
              <a:ea typeface="Batang" panose="020B0503020000020004" pitchFamily="18" charset="-127"/>
            </a:endParaRPr>
          </a:p>
          <a:p>
            <a:pPr marL="285750" indent="-285750" algn="just">
              <a:buFont typeface="Times New Roman" panose="02020603050405020304" pitchFamily="18" charset="0"/>
              <a:buChar char="‑"/>
              <a:tabLst>
                <a:tab pos="180975" algn="l"/>
              </a:tabLst>
            </a:pPr>
            <a:endParaRPr lang="es-ES" sz="1800" dirty="0">
              <a:effectLst/>
              <a:latin typeface="Times New Roman" panose="02020603050405020304" pitchFamily="18" charset="0"/>
              <a:ea typeface="Batang" panose="020B0503020000020004" pitchFamily="18" charset="-127"/>
            </a:endParaRPr>
          </a:p>
          <a:p>
            <a:pPr algn="ctr"/>
            <a:r>
              <a:rPr lang="es-ES" sz="1800" dirty="0">
                <a:effectLst/>
                <a:latin typeface="Times New Roman" panose="02020603050405020304" pitchFamily="18" charset="0"/>
                <a:ea typeface="Batang" panose="020B0503020000020004" pitchFamily="18" charset="-127"/>
              </a:rPr>
              <a:t> </a:t>
            </a:r>
            <a:endParaRPr lang="es-ES" b="1" dirty="0">
              <a:cs typeface="Arial" pitchFamily="34" charset="0"/>
            </a:endParaRPr>
          </a:p>
        </p:txBody>
      </p:sp>
      <p:grpSp>
        <p:nvGrpSpPr>
          <p:cNvPr id="11" name="Grupo 10"/>
          <p:cNvGrpSpPr/>
          <p:nvPr/>
        </p:nvGrpSpPr>
        <p:grpSpPr>
          <a:xfrm>
            <a:off x="-235134" y="-157926"/>
            <a:ext cx="10033597" cy="13142089"/>
            <a:chOff x="-235134" y="-157926"/>
            <a:chExt cx="10033597" cy="13142089"/>
          </a:xfrm>
        </p:grpSpPr>
        <p:pic>
          <p:nvPicPr>
            <p:cNvPr id="12"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upo 12"/>
            <p:cNvGrpSpPr/>
            <p:nvPr/>
          </p:nvGrpSpPr>
          <p:grpSpPr>
            <a:xfrm>
              <a:off x="232658" y="12491837"/>
              <a:ext cx="9250115" cy="492326"/>
              <a:chOff x="232658" y="12491837"/>
              <a:chExt cx="9250115" cy="492326"/>
            </a:xfrm>
          </p:grpSpPr>
          <p:grpSp>
            <p:nvGrpSpPr>
              <p:cNvPr id="41" name="Grupo 40"/>
              <p:cNvGrpSpPr/>
              <p:nvPr/>
            </p:nvGrpSpPr>
            <p:grpSpPr>
              <a:xfrm>
                <a:off x="232658" y="12491837"/>
                <a:ext cx="6473510" cy="45719"/>
                <a:chOff x="658810" y="1567543"/>
                <a:chExt cx="5729295" cy="0"/>
              </a:xfrm>
            </p:grpSpPr>
            <p:cxnSp>
              <p:nvCxnSpPr>
                <p:cNvPr id="46" name="Conector recto 4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2" name="Grupo 41"/>
              <p:cNvGrpSpPr/>
              <p:nvPr/>
            </p:nvGrpSpPr>
            <p:grpSpPr>
              <a:xfrm flipH="1">
                <a:off x="233635" y="12693995"/>
                <a:ext cx="9249138" cy="290168"/>
                <a:chOff x="658810" y="1567543"/>
                <a:chExt cx="5729295" cy="0"/>
              </a:xfrm>
            </p:grpSpPr>
            <p:cxnSp>
              <p:nvCxnSpPr>
                <p:cNvPr id="43" name="Conector recto 4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4" name="Grupo 13"/>
            <p:cNvGrpSpPr/>
            <p:nvPr/>
          </p:nvGrpSpPr>
          <p:grpSpPr>
            <a:xfrm rot="5400000">
              <a:off x="-5475473" y="6351657"/>
              <a:ext cx="11139487" cy="658810"/>
              <a:chOff x="232658" y="12491837"/>
              <a:chExt cx="9250115" cy="492326"/>
            </a:xfrm>
          </p:grpSpPr>
          <p:grpSp>
            <p:nvGrpSpPr>
              <p:cNvPr id="33" name="Grupo 32"/>
              <p:cNvGrpSpPr/>
              <p:nvPr/>
            </p:nvGrpSpPr>
            <p:grpSpPr>
              <a:xfrm>
                <a:off x="232658" y="12491837"/>
                <a:ext cx="6473510" cy="45719"/>
                <a:chOff x="658810" y="1567543"/>
                <a:chExt cx="5729295" cy="0"/>
              </a:xfrm>
            </p:grpSpPr>
            <p:cxnSp>
              <p:nvCxnSpPr>
                <p:cNvPr id="38" name="Conector recto 3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0" name="Conector recto 3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4" name="Grupo 33"/>
              <p:cNvGrpSpPr/>
              <p:nvPr/>
            </p:nvGrpSpPr>
            <p:grpSpPr>
              <a:xfrm flipH="1">
                <a:off x="233635" y="12693995"/>
                <a:ext cx="9249138" cy="290168"/>
                <a:chOff x="658810" y="1567543"/>
                <a:chExt cx="5729295" cy="0"/>
              </a:xfrm>
            </p:grpSpPr>
            <p:cxnSp>
              <p:nvCxnSpPr>
                <p:cNvPr id="35" name="Conector recto 3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5" name="Grupo 14"/>
            <p:cNvGrpSpPr/>
            <p:nvPr/>
          </p:nvGrpSpPr>
          <p:grpSpPr>
            <a:xfrm rot="5400000" flipH="1" flipV="1">
              <a:off x="4058247" y="5983715"/>
              <a:ext cx="10821621" cy="658810"/>
              <a:chOff x="232658" y="12491837"/>
              <a:chExt cx="9250115" cy="492326"/>
            </a:xfrm>
          </p:grpSpPr>
          <p:grpSp>
            <p:nvGrpSpPr>
              <p:cNvPr id="25" name="Grupo 24"/>
              <p:cNvGrpSpPr/>
              <p:nvPr/>
            </p:nvGrpSpPr>
            <p:grpSpPr>
              <a:xfrm>
                <a:off x="232658" y="12491837"/>
                <a:ext cx="6473510" cy="45719"/>
                <a:chOff x="658810" y="1567543"/>
                <a:chExt cx="5729295" cy="0"/>
              </a:xfrm>
            </p:grpSpPr>
            <p:cxnSp>
              <p:nvCxnSpPr>
                <p:cNvPr id="30" name="Conector recto 2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6" name="Grupo 25"/>
              <p:cNvGrpSpPr/>
              <p:nvPr/>
            </p:nvGrpSpPr>
            <p:grpSpPr>
              <a:xfrm flipH="1">
                <a:off x="233635" y="12693995"/>
                <a:ext cx="9249138" cy="290168"/>
                <a:chOff x="658810" y="1567543"/>
                <a:chExt cx="5729295" cy="0"/>
              </a:xfrm>
            </p:grpSpPr>
            <p:cxnSp>
              <p:nvCxnSpPr>
                <p:cNvPr id="27" name="Conector recto 2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6" name="Grupo 15"/>
            <p:cNvGrpSpPr/>
            <p:nvPr/>
          </p:nvGrpSpPr>
          <p:grpSpPr>
            <a:xfrm rot="10800000">
              <a:off x="1489163" y="-157926"/>
              <a:ext cx="6844940" cy="630135"/>
              <a:chOff x="232658" y="12491837"/>
              <a:chExt cx="9250115" cy="492326"/>
            </a:xfrm>
          </p:grpSpPr>
          <p:grpSp>
            <p:nvGrpSpPr>
              <p:cNvPr id="17" name="Grupo 16"/>
              <p:cNvGrpSpPr/>
              <p:nvPr/>
            </p:nvGrpSpPr>
            <p:grpSpPr>
              <a:xfrm>
                <a:off x="232658" y="12491837"/>
                <a:ext cx="6473510" cy="45719"/>
                <a:chOff x="658810" y="1567543"/>
                <a:chExt cx="5729295" cy="0"/>
              </a:xfrm>
            </p:grpSpPr>
            <p:cxnSp>
              <p:nvCxnSpPr>
                <p:cNvPr id="22" name="Conector recto 2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4" name="Conector recto 2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8" name="Grupo 17"/>
              <p:cNvGrpSpPr/>
              <p:nvPr/>
            </p:nvGrpSpPr>
            <p:grpSpPr>
              <a:xfrm flipH="1">
                <a:off x="233635" y="12693995"/>
                <a:ext cx="9249138" cy="290168"/>
                <a:chOff x="658810" y="1567543"/>
                <a:chExt cx="5729295" cy="0"/>
              </a:xfrm>
            </p:grpSpPr>
            <p:cxnSp>
              <p:nvCxnSpPr>
                <p:cNvPr id="19" name="Conector recto 1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1023988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2" name="Rectángulo 1"/>
          <p:cNvSpPr/>
          <p:nvPr/>
        </p:nvSpPr>
        <p:spPr>
          <a:xfrm>
            <a:off x="93217" y="642049"/>
            <a:ext cx="9565441" cy="530955"/>
          </a:xfrm>
          <a:prstGeom prst="rect">
            <a:avLst/>
          </a:prstGeom>
        </p:spPr>
        <p:txBody>
          <a:bodyPr wrap="square" lIns="129580" tIns="64790" rIns="129580" bIns="64790">
            <a:spAutoFit/>
          </a:bodyPr>
          <a:lstStyle/>
          <a:p>
            <a:r>
              <a:rPr lang="en-US" dirty="0"/>
              <a:t> </a:t>
            </a:r>
          </a:p>
        </p:txBody>
      </p:sp>
      <p:sp>
        <p:nvSpPr>
          <p:cNvPr id="9" name="Rectangle 13">
            <a:extLst>
              <a:ext uri="{FF2B5EF4-FFF2-40B4-BE49-F238E27FC236}">
                <a16:creationId xmlns:a16="http://schemas.microsoft.com/office/drawing/2014/main" id="{5D25774B-025B-4D9C-912E-5A1EE97B4D3E}"/>
              </a:ext>
            </a:extLst>
          </p:cNvPr>
          <p:cNvSpPr/>
          <p:nvPr/>
        </p:nvSpPr>
        <p:spPr>
          <a:xfrm>
            <a:off x="2113203" y="665040"/>
            <a:ext cx="5509366" cy="746399"/>
          </a:xfrm>
          <a:prstGeom prst="rect">
            <a:avLst/>
          </a:prstGeom>
        </p:spPr>
        <p:txBody>
          <a:bodyPr wrap="square" lIns="129580" tIns="64790" rIns="129580" bIns="64790">
            <a:spAutoFit/>
          </a:bodyPr>
          <a:lstStyle/>
          <a:p>
            <a:pPr algn="ctr"/>
            <a:r>
              <a:rPr lang="en-CA" sz="4000" b="1" dirty="0" err="1">
                <a:solidFill>
                  <a:srgbClr val="202124"/>
                </a:solidFill>
                <a:latin typeface="Bookman Old Style" pitchFamily="18" charset="0"/>
              </a:rPr>
              <a:t>Métodos</a:t>
            </a:r>
            <a:r>
              <a:rPr lang="en-CA" sz="4000" b="1" dirty="0">
                <a:solidFill>
                  <a:srgbClr val="202124"/>
                </a:solidFill>
                <a:latin typeface="Bookman Old Style" pitchFamily="18" charset="0"/>
              </a:rPr>
              <a:t>:</a:t>
            </a:r>
            <a:endParaRPr lang="en-CA" b="1" dirty="0">
              <a:solidFill>
                <a:srgbClr val="202124"/>
              </a:solidFill>
              <a:latin typeface="Bookman Old Style" pitchFamily="18" charset="0"/>
            </a:endParaRPr>
          </a:p>
        </p:txBody>
      </p:sp>
      <p:sp>
        <p:nvSpPr>
          <p:cNvPr id="11" name="10 CuadroTexto"/>
          <p:cNvSpPr txBox="1"/>
          <p:nvPr/>
        </p:nvSpPr>
        <p:spPr>
          <a:xfrm>
            <a:off x="1096733" y="1659101"/>
            <a:ext cx="7772400" cy="8740854"/>
          </a:xfrm>
          <a:prstGeom prst="rect">
            <a:avLst/>
          </a:prstGeom>
          <a:noFill/>
        </p:spPr>
        <p:txBody>
          <a:bodyPr wrap="square" rtlCol="0">
            <a:spAutoFit/>
          </a:bodyPr>
          <a:lstStyle/>
          <a:p>
            <a:pPr algn="ctr"/>
            <a:endParaRPr lang="es-US" b="1" dirty="0">
              <a:cs typeface="Arial" pitchFamily="34" charset="0"/>
            </a:endParaRPr>
          </a:p>
          <a:p>
            <a:pPr marL="457200" indent="-457200" algn="just">
              <a:buFont typeface="Wingdings" pitchFamily="2" charset="2"/>
              <a:buChar char="ü"/>
            </a:pPr>
            <a:r>
              <a:rPr lang="es-ES" sz="1800" dirty="0">
                <a:latin typeface="Times New Roman" panose="02020603050405020304" pitchFamily="18" charset="0"/>
                <a:cs typeface="Times New Roman" panose="02020603050405020304" pitchFamily="18" charset="0"/>
              </a:rPr>
              <a:t>Se realizó una investigación de desarrollo, longitudinal, prospectivo, en el servicio de oncología del Hospital Celestino Hernández </a:t>
            </a:r>
            <a:r>
              <a:rPr lang="es-ES" sz="1800" dirty="0" err="1">
                <a:latin typeface="Times New Roman" panose="02020603050405020304" pitchFamily="18" charset="0"/>
                <a:cs typeface="Times New Roman" panose="02020603050405020304" pitchFamily="18" charset="0"/>
              </a:rPr>
              <a:t>Robau</a:t>
            </a:r>
            <a:r>
              <a:rPr lang="es-ES" sz="1800" dirty="0">
                <a:latin typeface="Times New Roman" panose="02020603050405020304" pitchFamily="18" charset="0"/>
                <a:cs typeface="Times New Roman" panose="02020603050405020304" pitchFamily="18" charset="0"/>
              </a:rPr>
              <a:t> desde enero del 2015 hasta septiembre del 2019.</a:t>
            </a:r>
          </a:p>
          <a:p>
            <a:pPr marL="457200" indent="-457200" algn="just">
              <a:buFont typeface="Wingdings" pitchFamily="2" charset="2"/>
              <a:buChar char="ü"/>
            </a:pPr>
            <a:r>
              <a:rPr lang="es-ES" sz="1800" dirty="0">
                <a:latin typeface="Times New Roman" panose="02020603050405020304" pitchFamily="18" charset="0"/>
                <a:cs typeface="Times New Roman" panose="02020603050405020304" pitchFamily="18" charset="0"/>
              </a:rPr>
              <a:t>De una población de 125 pacientes con diagnóstico de LDCGB, se tomó una muestra de 59 pacientes adultos con diagnóstico histopatológico e inmunohistoquímico de acuerdo a los criterios OMS/REAL, diagnosticados y tratados en el hospital Celestino Hernández desde enero del 2015 hasta septiembre del 2019.</a:t>
            </a:r>
          </a:p>
          <a:p>
            <a:pPr marL="457200" indent="-457200" algn="just">
              <a:buFont typeface="Wingdings" pitchFamily="2" charset="2"/>
              <a:buChar char="ü"/>
            </a:pPr>
            <a:r>
              <a:rPr lang="es-ES" sz="1800" dirty="0">
                <a:latin typeface="Times New Roman" panose="02020603050405020304" pitchFamily="18" charset="0"/>
                <a:cs typeface="Times New Roman" panose="02020603050405020304" pitchFamily="18" charset="0"/>
              </a:rPr>
              <a:t>Se excluyeron aquellos cuyas historias clínicas no se encontraron en el archivo del centro, o no contenían los datos necesarios para la investigación.</a:t>
            </a:r>
          </a:p>
          <a:p>
            <a:pPr marL="457200" indent="-457200" algn="just">
              <a:buFont typeface="Wingdings" pitchFamily="2" charset="2"/>
              <a:buChar char="ü"/>
            </a:pPr>
            <a:r>
              <a:rPr lang="es-ES" sz="1800" dirty="0">
                <a:latin typeface="Times New Roman" panose="02020603050405020304" pitchFamily="18" charset="0"/>
                <a:cs typeface="Times New Roman" panose="02020603050405020304" pitchFamily="18" charset="0"/>
              </a:rPr>
              <a:t>Para la obtención de los datos se empleó la revisión de las historias clínicas y la base de datos del departamento de Anatomía Patológica.</a:t>
            </a:r>
          </a:p>
          <a:p>
            <a:pPr marL="457200" indent="-457200" algn="just">
              <a:buFont typeface="Wingdings" pitchFamily="2" charset="2"/>
              <a:buChar char="ü"/>
            </a:pPr>
            <a:r>
              <a:rPr lang="es-ES" sz="1800" dirty="0">
                <a:latin typeface="Times New Roman" panose="02020603050405020304" pitchFamily="18" charset="0"/>
                <a:cs typeface="Times New Roman" panose="02020603050405020304" pitchFamily="18" charset="0"/>
              </a:rPr>
              <a:t>Se empleó la estadística descriptiva en el análisis de los datos y los resultados se presentaron en tablas, textos y figuras estadísticas.</a:t>
            </a:r>
          </a:p>
          <a:p>
            <a:pPr marL="457200" indent="-457200" algn="just">
              <a:buFont typeface="Wingdings" pitchFamily="2" charset="2"/>
              <a:buChar char="ü"/>
            </a:pPr>
            <a:r>
              <a:rPr lang="es-ES" sz="1800" dirty="0">
                <a:latin typeface="Times New Roman" panose="02020603050405020304" pitchFamily="18" charset="0"/>
                <a:cs typeface="Times New Roman" panose="02020603050405020304" pitchFamily="18" charset="0"/>
              </a:rPr>
              <a:t>Se tuvieron en cuenta las variables: sexo, grupos de edades, presencia de síntomas B, afectación extraganglionar, estadio clínico según Ann Arbor, factores pronósticos relacionados con el IPI3, agrupados en bajo riesgo (0-2) y alto riesgo (3-5), Clasificación inmunohistoquímica según algoritmo de Hans, aparición de recaídas, estado actual del paciente, tiempo para SG.</a:t>
            </a:r>
          </a:p>
          <a:p>
            <a:pPr marL="457200" indent="-457200" algn="just">
              <a:buFont typeface="Wingdings" pitchFamily="2" charset="2"/>
              <a:buChar char="ü"/>
            </a:pPr>
            <a:r>
              <a:rPr lang="es-ES" sz="1800" dirty="0">
                <a:latin typeface="Times New Roman" panose="02020603050405020304" pitchFamily="18" charset="0"/>
                <a:cs typeface="Times New Roman" panose="02020603050405020304" pitchFamily="18" charset="0"/>
              </a:rPr>
              <a:t>Se cumplió con los principios bioéticos requeridos para la investigación, la realización del estudio fue avalado por el comité de ética y científico de la institución.  La información referente a los pacientes se trató de acuerdo a los principios de confidencialidad que rigen la investigación científica.</a:t>
            </a:r>
          </a:p>
          <a:p>
            <a:pPr marL="457200" indent="-457200" algn="just">
              <a:buFont typeface="Wingdings" pitchFamily="2" charset="2"/>
              <a:buChar char="ü"/>
            </a:pPr>
            <a:endParaRPr lang="es-US" sz="1800" dirty="0">
              <a:latin typeface="Times New Roman" panose="02020603050405020304" pitchFamily="18" charset="0"/>
              <a:cs typeface="Times New Roman" panose="02020603050405020304" pitchFamily="18" charset="0"/>
            </a:endParaRPr>
          </a:p>
          <a:p>
            <a:pPr marL="457200" indent="-457200">
              <a:buFont typeface="Wingdings" pitchFamily="2" charset="2"/>
              <a:buChar char="ü"/>
            </a:pPr>
            <a:endParaRPr lang="es-US" b="1" dirty="0">
              <a:cs typeface="Arial" pitchFamily="34" charset="0"/>
            </a:endParaRPr>
          </a:p>
          <a:p>
            <a:pPr marL="457200" indent="-457200">
              <a:buFont typeface="Wingdings" pitchFamily="2" charset="2"/>
              <a:buChar char="ü"/>
            </a:pPr>
            <a:endParaRPr lang="es-US" b="1" dirty="0">
              <a:cs typeface="Arial" pitchFamily="34" charset="0"/>
            </a:endParaRPr>
          </a:p>
          <a:p>
            <a:pPr marL="457200" indent="-457200">
              <a:buFont typeface="Wingdings" pitchFamily="2" charset="2"/>
              <a:buChar char="ü"/>
            </a:pPr>
            <a:endParaRPr lang="es-US" b="1" dirty="0">
              <a:cs typeface="Arial" pitchFamily="34" charset="0"/>
            </a:endParaRPr>
          </a:p>
          <a:p>
            <a:pPr algn="ctr"/>
            <a:endParaRPr lang="es-ES" dirty="0">
              <a:latin typeface="Arial" pitchFamily="34" charset="0"/>
              <a:cs typeface="Arial" pitchFamily="34" charset="0"/>
            </a:endParaRPr>
          </a:p>
        </p:txBody>
      </p:sp>
      <p:grpSp>
        <p:nvGrpSpPr>
          <p:cNvPr id="7" name="Grupo 6"/>
          <p:cNvGrpSpPr/>
          <p:nvPr/>
        </p:nvGrpSpPr>
        <p:grpSpPr>
          <a:xfrm>
            <a:off x="-235134" y="-157926"/>
            <a:ext cx="10033597" cy="13142089"/>
            <a:chOff x="-235134" y="-157926"/>
            <a:chExt cx="10033597" cy="13142089"/>
          </a:xfrm>
        </p:grpSpPr>
        <p:pic>
          <p:nvPicPr>
            <p:cNvPr id="8"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upo 11"/>
            <p:cNvGrpSpPr/>
            <p:nvPr/>
          </p:nvGrpSpPr>
          <p:grpSpPr>
            <a:xfrm>
              <a:off x="232658" y="12491837"/>
              <a:ext cx="9250115" cy="492326"/>
              <a:chOff x="232658" y="12491837"/>
              <a:chExt cx="9250115" cy="492326"/>
            </a:xfrm>
          </p:grpSpPr>
          <p:grpSp>
            <p:nvGrpSpPr>
              <p:cNvPr id="40" name="Grupo 39"/>
              <p:cNvGrpSpPr/>
              <p:nvPr/>
            </p:nvGrpSpPr>
            <p:grpSpPr>
              <a:xfrm>
                <a:off x="232658" y="12491837"/>
                <a:ext cx="6473510" cy="45719"/>
                <a:chOff x="658810" y="1567543"/>
                <a:chExt cx="5729295" cy="0"/>
              </a:xfrm>
            </p:grpSpPr>
            <p:cxnSp>
              <p:nvCxnSpPr>
                <p:cNvPr id="45" name="Conector recto 4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1" name="Grupo 40"/>
              <p:cNvGrpSpPr/>
              <p:nvPr/>
            </p:nvGrpSpPr>
            <p:grpSpPr>
              <a:xfrm flipH="1">
                <a:off x="233635" y="12693995"/>
                <a:ext cx="9249138" cy="290168"/>
                <a:chOff x="658810" y="1567543"/>
                <a:chExt cx="5729295" cy="0"/>
              </a:xfrm>
            </p:grpSpPr>
            <p:cxnSp>
              <p:nvCxnSpPr>
                <p:cNvPr id="42" name="Conector recto 4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3" name="Grupo 12"/>
            <p:cNvGrpSpPr/>
            <p:nvPr/>
          </p:nvGrpSpPr>
          <p:grpSpPr>
            <a:xfrm rot="5400000">
              <a:off x="-5475473" y="6351657"/>
              <a:ext cx="11139487" cy="658810"/>
              <a:chOff x="232658" y="12491837"/>
              <a:chExt cx="9250115" cy="492326"/>
            </a:xfrm>
          </p:grpSpPr>
          <p:grpSp>
            <p:nvGrpSpPr>
              <p:cNvPr id="32" name="Grupo 31"/>
              <p:cNvGrpSpPr/>
              <p:nvPr/>
            </p:nvGrpSpPr>
            <p:grpSpPr>
              <a:xfrm>
                <a:off x="232658" y="12491837"/>
                <a:ext cx="6473510" cy="45719"/>
                <a:chOff x="658810" y="1567543"/>
                <a:chExt cx="5729295" cy="0"/>
              </a:xfrm>
            </p:grpSpPr>
            <p:cxnSp>
              <p:nvCxnSpPr>
                <p:cNvPr id="37" name="Conector recto 3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8" name="Conector recto 3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3" name="Grupo 32"/>
              <p:cNvGrpSpPr/>
              <p:nvPr/>
            </p:nvGrpSpPr>
            <p:grpSpPr>
              <a:xfrm flipH="1">
                <a:off x="233635" y="12693995"/>
                <a:ext cx="9249138" cy="290168"/>
                <a:chOff x="658810" y="1567543"/>
                <a:chExt cx="5729295" cy="0"/>
              </a:xfrm>
            </p:grpSpPr>
            <p:cxnSp>
              <p:nvCxnSpPr>
                <p:cNvPr id="34" name="Conector recto 3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4" name="Grupo 13"/>
            <p:cNvGrpSpPr/>
            <p:nvPr/>
          </p:nvGrpSpPr>
          <p:grpSpPr>
            <a:xfrm rot="5400000" flipH="1" flipV="1">
              <a:off x="4058247" y="5983715"/>
              <a:ext cx="10821621" cy="658810"/>
              <a:chOff x="232658" y="12491837"/>
              <a:chExt cx="9250115" cy="492326"/>
            </a:xfrm>
          </p:grpSpPr>
          <p:grpSp>
            <p:nvGrpSpPr>
              <p:cNvPr id="24" name="Grupo 23"/>
              <p:cNvGrpSpPr/>
              <p:nvPr/>
            </p:nvGrpSpPr>
            <p:grpSpPr>
              <a:xfrm>
                <a:off x="232658" y="12491837"/>
                <a:ext cx="6473510" cy="45719"/>
                <a:chOff x="658810" y="1567543"/>
                <a:chExt cx="5729295" cy="0"/>
              </a:xfrm>
            </p:grpSpPr>
            <p:cxnSp>
              <p:nvCxnSpPr>
                <p:cNvPr id="29" name="Conector recto 2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0" name="Conector recto 2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5" name="Grupo 24"/>
              <p:cNvGrpSpPr/>
              <p:nvPr/>
            </p:nvGrpSpPr>
            <p:grpSpPr>
              <a:xfrm flipH="1">
                <a:off x="233635" y="12693995"/>
                <a:ext cx="9249138" cy="290168"/>
                <a:chOff x="658810" y="1567543"/>
                <a:chExt cx="5729295" cy="0"/>
              </a:xfrm>
            </p:grpSpPr>
            <p:cxnSp>
              <p:nvCxnSpPr>
                <p:cNvPr id="26" name="Conector recto 2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5" name="Grupo 14"/>
            <p:cNvGrpSpPr/>
            <p:nvPr/>
          </p:nvGrpSpPr>
          <p:grpSpPr>
            <a:xfrm rot="10800000">
              <a:off x="1489163" y="-157926"/>
              <a:ext cx="6844940" cy="630135"/>
              <a:chOff x="232658" y="12491837"/>
              <a:chExt cx="9250115" cy="492326"/>
            </a:xfrm>
          </p:grpSpPr>
          <p:grpSp>
            <p:nvGrpSpPr>
              <p:cNvPr id="16" name="Grupo 15"/>
              <p:cNvGrpSpPr/>
              <p:nvPr/>
            </p:nvGrpSpPr>
            <p:grpSpPr>
              <a:xfrm>
                <a:off x="232658" y="12491837"/>
                <a:ext cx="6473510" cy="45719"/>
                <a:chOff x="658810" y="1567543"/>
                <a:chExt cx="5729295" cy="0"/>
              </a:xfrm>
            </p:grpSpPr>
            <p:cxnSp>
              <p:nvCxnSpPr>
                <p:cNvPr id="21" name="Conector recto 2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2" name="Conector recto 2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7" name="Grupo 16"/>
              <p:cNvGrpSpPr/>
              <p:nvPr/>
            </p:nvGrpSpPr>
            <p:grpSpPr>
              <a:xfrm flipH="1">
                <a:off x="233635" y="12693995"/>
                <a:ext cx="9249138" cy="290168"/>
                <a:chOff x="658810" y="1567543"/>
                <a:chExt cx="5729295" cy="0"/>
              </a:xfrm>
            </p:grpSpPr>
            <p:cxnSp>
              <p:nvCxnSpPr>
                <p:cNvPr id="18" name="Conector recto 1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391376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14" name="Rectangle 13">
            <a:extLst>
              <a:ext uri="{FF2B5EF4-FFF2-40B4-BE49-F238E27FC236}">
                <a16:creationId xmlns:a16="http://schemas.microsoft.com/office/drawing/2014/main" id="{5D25774B-025B-4D9C-912E-5A1EE97B4D3E}"/>
              </a:ext>
            </a:extLst>
          </p:cNvPr>
          <p:cNvSpPr/>
          <p:nvPr/>
        </p:nvSpPr>
        <p:spPr>
          <a:xfrm>
            <a:off x="2113203" y="665040"/>
            <a:ext cx="5509366" cy="746399"/>
          </a:xfrm>
          <a:prstGeom prst="rect">
            <a:avLst/>
          </a:prstGeom>
        </p:spPr>
        <p:txBody>
          <a:bodyPr wrap="square" lIns="129580" tIns="64790" rIns="129580" bIns="64790">
            <a:spAutoFit/>
          </a:bodyPr>
          <a:lstStyle/>
          <a:p>
            <a:pPr algn="ctr"/>
            <a:r>
              <a:rPr lang="en-CA" sz="4000" b="1" dirty="0" err="1">
                <a:solidFill>
                  <a:srgbClr val="202124"/>
                </a:solidFill>
                <a:latin typeface="Bookman Old Style" pitchFamily="18" charset="0"/>
              </a:rPr>
              <a:t>Resultados</a:t>
            </a:r>
            <a:endParaRPr lang="en-CA" b="1" dirty="0">
              <a:solidFill>
                <a:srgbClr val="202124"/>
              </a:solidFill>
              <a:latin typeface="Bookman Old Style" pitchFamily="18" charset="0"/>
            </a:endParaRPr>
          </a:p>
        </p:txBody>
      </p:sp>
      <p:sp>
        <p:nvSpPr>
          <p:cNvPr id="2" name="1 CuadroTexto"/>
          <p:cNvSpPr txBox="1"/>
          <p:nvPr/>
        </p:nvSpPr>
        <p:spPr>
          <a:xfrm>
            <a:off x="827282" y="1738746"/>
            <a:ext cx="7772400" cy="10341293"/>
          </a:xfrm>
          <a:prstGeom prst="rect">
            <a:avLst/>
          </a:prstGeom>
          <a:noFill/>
        </p:spPr>
        <p:txBody>
          <a:bodyPr wrap="square" rtlCol="0">
            <a:spAutoFit/>
          </a:bodyPr>
          <a:lstStyle/>
          <a:p>
            <a:pPr algn="just"/>
            <a:r>
              <a:rPr lang="es-ES" sz="1800" dirty="0">
                <a:effectLst/>
                <a:latin typeface="Times New Roman" panose="02020603050405020304" pitchFamily="18" charset="0"/>
                <a:ea typeface="Batang" panose="02030600000101010101" pitchFamily="18" charset="-127"/>
              </a:rPr>
              <a:t>Del total de individuos (n=59), 37 (62,71%) fueron del sexo masculino y 22 (37,29%) femenino. La mayor frecuencia se presentó adultos mayores para ambos sexos.</a:t>
            </a:r>
          </a:p>
          <a:p>
            <a:pPr algn="just"/>
            <a:r>
              <a:rPr lang="es-ES" sz="1800" dirty="0">
                <a:effectLst/>
                <a:latin typeface="Times New Roman" panose="02020603050405020304" pitchFamily="18" charset="0"/>
                <a:ea typeface="Batang" panose="02030600000101010101" pitchFamily="18" charset="-127"/>
              </a:rPr>
              <a:t>Los grupos de edad no tuvieron relación con la clasificación de Hans.</a:t>
            </a:r>
          </a:p>
          <a:p>
            <a:pPr algn="just"/>
            <a:r>
              <a:rPr lang="es-ES" sz="1800" dirty="0">
                <a:effectLst/>
                <a:latin typeface="Times New Roman" panose="02020603050405020304" pitchFamily="18" charset="0"/>
                <a:ea typeface="Batang" panose="02030600000101010101" pitchFamily="18" charset="-127"/>
              </a:rPr>
              <a:t>El sexo no tuvo relación significativa con el clasificador, aunque hubo un predominio del sexo masculino. Los síntomas B estuvieron ausentes en 32 (54,2%) pacientes, y no tuvo relación significativa con la clasificación. En 30 individuos no hubo afectación extraganglionar (50,8%).</a:t>
            </a:r>
          </a:p>
          <a:p>
            <a:pPr indent="144145" algn="just">
              <a:tabLst>
                <a:tab pos="215900" algn="l"/>
                <a:tab pos="431800" algn="l"/>
              </a:tabLst>
            </a:pPr>
            <a:r>
              <a:rPr lang="es-CU" sz="1800" dirty="0">
                <a:effectLst/>
                <a:latin typeface="Times New Roman" panose="02020603050405020304" pitchFamily="18" charset="0"/>
                <a:ea typeface="Batang" panose="02030600000101010101" pitchFamily="18" charset="-127"/>
              </a:rPr>
              <a:t>33 (55,9%) pacientes estaban en los estadios clínicos avanzados (III, IV); en este grupo, 24 de 30 fueron clasificados como no GCB y 9 CGB. Hubo relación significativa entre el estadio avanzados y la Clasificación de Hans No-CGB (p &lt; 0,05).</a:t>
            </a:r>
          </a:p>
          <a:p>
            <a:pPr indent="144145" algn="just">
              <a:tabLst>
                <a:tab pos="215900" algn="l"/>
                <a:tab pos="431800" algn="l"/>
              </a:tabLst>
            </a:pPr>
            <a:r>
              <a:rPr lang="es-ES" sz="1800" dirty="0">
                <a:effectLst/>
                <a:latin typeface="Times New Roman" panose="02020603050405020304" pitchFamily="18" charset="0"/>
                <a:ea typeface="Batang" panose="02030600000101010101" pitchFamily="18" charset="-127"/>
              </a:rPr>
              <a:t>32 (54,2%) pacientes no recayeron. El menor número de recaída se observó en el bajo riesgo por IPI (6) y en los GCB (4). Hubo al final del estudio 40 vivos y 19 fallecidos; El número menor de fallecidos correspondió al bajo riesgo por IPI (2) y GCB por Hans (3). La condición de recaída y fallecido de los pacientes presentó relación significativa con la clasificación empleadas del índice de pronóstico internacional y el algoritmo de Hans (p&lt;0,05).</a:t>
            </a:r>
          </a:p>
          <a:p>
            <a:pPr indent="144145" algn="just">
              <a:tabLst>
                <a:tab pos="215900" algn="l"/>
                <a:tab pos="431800" algn="l"/>
              </a:tabLst>
            </a:pPr>
            <a:r>
              <a:rPr lang="es-ES" sz="1800" dirty="0">
                <a:effectLst/>
                <a:latin typeface="Times New Roman" panose="02020603050405020304" pitchFamily="18" charset="0"/>
                <a:ea typeface="Batang" panose="02030600000101010101" pitchFamily="18" charset="-127"/>
              </a:rPr>
              <a:t>De los 59 pacientes estudiados, 19 (32,2%) presentaron el evento (Fallecer). 40 fueron censurados representando el 67,8%. El tiempo medio de fallecer es de aproximadamente 3,6 años [2,9-4,1].</a:t>
            </a:r>
          </a:p>
          <a:p>
            <a:pPr indent="144145" algn="just">
              <a:tabLst>
                <a:tab pos="215900" algn="l"/>
                <a:tab pos="431800" algn="l"/>
              </a:tabLst>
            </a:pPr>
            <a:r>
              <a:rPr lang="es-CU" sz="1800" dirty="0">
                <a:effectLst/>
                <a:latin typeface="Times New Roman" panose="02020603050405020304" pitchFamily="18" charset="0"/>
                <a:ea typeface="Batang" panose="02030600000101010101" pitchFamily="18" charset="-127"/>
              </a:rPr>
              <a:t>Alrededor de los dos años de estudio la SG observada fue de 73,5% y en el quinto año de 53,1%.</a:t>
            </a:r>
          </a:p>
          <a:p>
            <a:pPr indent="144145" algn="just">
              <a:tabLst>
                <a:tab pos="215900" algn="l"/>
                <a:tab pos="431800" algn="l"/>
              </a:tabLst>
            </a:pPr>
            <a:r>
              <a:rPr lang="es-CU" sz="1800" dirty="0">
                <a:effectLst/>
                <a:latin typeface="Times New Roman" panose="02020603050405020304" pitchFamily="18" charset="0"/>
                <a:ea typeface="Batang" panose="02030600000101010101" pitchFamily="18" charset="-127"/>
              </a:rPr>
              <a:t>SG para la clasificación de Hans: se plantea que existen diferencias significativas entre las distribuciones de pacientes con GCB y No GCB (como p&lt;α p=0.005 y α=0.05). A partir de los 2 años sobreviven el 87,8% de los clasificados con GCB. Los no-GCB sobreviven en 60% a los 2 años, los cuales disminuyen a un 38,5% a los 5 años.</a:t>
            </a:r>
          </a:p>
          <a:p>
            <a:pPr indent="144145" algn="just">
              <a:tabLst>
                <a:tab pos="215900" algn="l"/>
                <a:tab pos="431800" algn="l"/>
              </a:tabLst>
            </a:pPr>
            <a:r>
              <a:rPr lang="es-CU" sz="1800" dirty="0">
                <a:effectLst/>
                <a:latin typeface="Times New Roman" panose="02020603050405020304" pitchFamily="18" charset="0"/>
                <a:ea typeface="Batang" panose="02030600000101010101" pitchFamily="18" charset="-127"/>
              </a:rPr>
              <a:t>La clasificación de alto riesgo por IPI de los pacientes disminuye la sobrevida en relación a los de bajo riesgo. A partir de los 2 años, la supervivencia en los pacientes de bajo riesgo es del 91,8%, sin embargo, cuando fueron de alto riesgo, a los 2 años fue de 58,4% y a los 5 años de 32,6%.</a:t>
            </a:r>
          </a:p>
          <a:p>
            <a:pPr indent="144145" algn="just">
              <a:tabLst>
                <a:tab pos="215900" algn="l"/>
                <a:tab pos="431800" algn="l"/>
              </a:tabLst>
            </a:pPr>
            <a:r>
              <a:rPr lang="es-CU" sz="1800" dirty="0">
                <a:effectLst/>
                <a:latin typeface="Times New Roman" panose="02020603050405020304" pitchFamily="18" charset="0"/>
                <a:ea typeface="Batang" panose="02030600000101010101" pitchFamily="18" charset="-127"/>
              </a:rPr>
              <a:t>El riesgo de morir es aproximadamente siete veces mayor en los individuos clasificados de alto riesgo según IPI; cuatro veces si es no-GCB según el algoritmo de Hans y 9 veces si es alto riesgo y no-GCB, en correspondencia con una supervivencia menor.</a:t>
            </a:r>
          </a:p>
          <a:p>
            <a:pPr algn="just"/>
            <a:endParaRPr lang="es-ES" sz="1800" dirty="0">
              <a:latin typeface="Times New Roman" panose="02020603050405020304" pitchFamily="18" charset="0"/>
              <a:cs typeface="Times New Roman" panose="02020603050405020304" pitchFamily="18" charset="0"/>
            </a:endParaRPr>
          </a:p>
        </p:txBody>
      </p:sp>
      <p:grpSp>
        <p:nvGrpSpPr>
          <p:cNvPr id="6" name="Grupo 5"/>
          <p:cNvGrpSpPr/>
          <p:nvPr/>
        </p:nvGrpSpPr>
        <p:grpSpPr>
          <a:xfrm>
            <a:off x="-235134" y="-157926"/>
            <a:ext cx="10033597" cy="13142089"/>
            <a:chOff x="-235134" y="-157926"/>
            <a:chExt cx="10033597" cy="13142089"/>
          </a:xfrm>
        </p:grpSpPr>
        <p:pic>
          <p:nvPicPr>
            <p:cNvPr id="8"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upo 8"/>
            <p:cNvGrpSpPr/>
            <p:nvPr/>
          </p:nvGrpSpPr>
          <p:grpSpPr>
            <a:xfrm>
              <a:off x="232658" y="12491837"/>
              <a:ext cx="9250115" cy="492326"/>
              <a:chOff x="232658" y="12491837"/>
              <a:chExt cx="9250115" cy="492326"/>
            </a:xfrm>
          </p:grpSpPr>
          <p:grpSp>
            <p:nvGrpSpPr>
              <p:cNvPr id="38" name="Grupo 37"/>
              <p:cNvGrpSpPr/>
              <p:nvPr/>
            </p:nvGrpSpPr>
            <p:grpSpPr>
              <a:xfrm>
                <a:off x="232658" y="12491837"/>
                <a:ext cx="6473510" cy="45719"/>
                <a:chOff x="658810" y="1567543"/>
                <a:chExt cx="5729295" cy="0"/>
              </a:xfrm>
            </p:grpSpPr>
            <p:cxnSp>
              <p:nvCxnSpPr>
                <p:cNvPr id="43" name="Conector recto 4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9" name="Grupo 38"/>
              <p:cNvGrpSpPr/>
              <p:nvPr/>
            </p:nvGrpSpPr>
            <p:grpSpPr>
              <a:xfrm flipH="1">
                <a:off x="233635" y="12693995"/>
                <a:ext cx="9249138" cy="290168"/>
                <a:chOff x="658810" y="1567543"/>
                <a:chExt cx="5729295" cy="0"/>
              </a:xfrm>
            </p:grpSpPr>
            <p:cxnSp>
              <p:nvCxnSpPr>
                <p:cNvPr id="40" name="Conector recto 3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0" name="Grupo 9"/>
            <p:cNvGrpSpPr/>
            <p:nvPr/>
          </p:nvGrpSpPr>
          <p:grpSpPr>
            <a:xfrm rot="5400000">
              <a:off x="-5475473" y="6351657"/>
              <a:ext cx="11139487" cy="658810"/>
              <a:chOff x="232658" y="12491837"/>
              <a:chExt cx="9250115" cy="492326"/>
            </a:xfrm>
          </p:grpSpPr>
          <p:grpSp>
            <p:nvGrpSpPr>
              <p:cNvPr id="30" name="Grupo 29"/>
              <p:cNvGrpSpPr/>
              <p:nvPr/>
            </p:nvGrpSpPr>
            <p:grpSpPr>
              <a:xfrm>
                <a:off x="232658" y="12491837"/>
                <a:ext cx="6473510" cy="45719"/>
                <a:chOff x="658810" y="1567543"/>
                <a:chExt cx="5729295" cy="0"/>
              </a:xfrm>
            </p:grpSpPr>
            <p:cxnSp>
              <p:nvCxnSpPr>
                <p:cNvPr id="35" name="Conector recto 3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1" name="Grupo 30"/>
              <p:cNvGrpSpPr/>
              <p:nvPr/>
            </p:nvGrpSpPr>
            <p:grpSpPr>
              <a:xfrm flipH="1">
                <a:off x="233635" y="12693995"/>
                <a:ext cx="9249138" cy="290168"/>
                <a:chOff x="658810" y="1567543"/>
                <a:chExt cx="5729295" cy="0"/>
              </a:xfrm>
            </p:grpSpPr>
            <p:cxnSp>
              <p:nvCxnSpPr>
                <p:cNvPr id="32" name="Conector recto 3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1" name="Grupo 10"/>
            <p:cNvGrpSpPr/>
            <p:nvPr/>
          </p:nvGrpSpPr>
          <p:grpSpPr>
            <a:xfrm rot="5400000" flipH="1" flipV="1">
              <a:off x="4058247" y="5983715"/>
              <a:ext cx="10821621" cy="658810"/>
              <a:chOff x="232658" y="12491837"/>
              <a:chExt cx="9250115" cy="492326"/>
            </a:xfrm>
          </p:grpSpPr>
          <p:grpSp>
            <p:nvGrpSpPr>
              <p:cNvPr id="22" name="Grupo 21"/>
              <p:cNvGrpSpPr/>
              <p:nvPr/>
            </p:nvGrpSpPr>
            <p:grpSpPr>
              <a:xfrm>
                <a:off x="232658" y="12491837"/>
                <a:ext cx="6473510" cy="45719"/>
                <a:chOff x="658810" y="1567543"/>
                <a:chExt cx="5729295" cy="0"/>
              </a:xfrm>
            </p:grpSpPr>
            <p:cxnSp>
              <p:nvCxnSpPr>
                <p:cNvPr id="27" name="Conector recto 2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3" name="Grupo 22"/>
              <p:cNvGrpSpPr/>
              <p:nvPr/>
            </p:nvGrpSpPr>
            <p:grpSpPr>
              <a:xfrm flipH="1">
                <a:off x="233635" y="12693995"/>
                <a:ext cx="9249138" cy="290168"/>
                <a:chOff x="658810" y="1567543"/>
                <a:chExt cx="5729295" cy="0"/>
              </a:xfrm>
            </p:grpSpPr>
            <p:cxnSp>
              <p:nvCxnSpPr>
                <p:cNvPr id="24" name="Conector recto 2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5" name="Conector recto 2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2" name="Grupo 11"/>
            <p:cNvGrpSpPr/>
            <p:nvPr/>
          </p:nvGrpSpPr>
          <p:grpSpPr>
            <a:xfrm rot="10800000">
              <a:off x="1489163" y="-157926"/>
              <a:ext cx="6844940" cy="630135"/>
              <a:chOff x="232658" y="12491837"/>
              <a:chExt cx="9250115" cy="492326"/>
            </a:xfrm>
          </p:grpSpPr>
          <p:grpSp>
            <p:nvGrpSpPr>
              <p:cNvPr id="13" name="Grupo 12"/>
              <p:cNvGrpSpPr/>
              <p:nvPr/>
            </p:nvGrpSpPr>
            <p:grpSpPr>
              <a:xfrm>
                <a:off x="232658" y="12491837"/>
                <a:ext cx="6473510" cy="45719"/>
                <a:chOff x="658810" y="1567543"/>
                <a:chExt cx="5729295" cy="0"/>
              </a:xfrm>
            </p:grpSpPr>
            <p:cxnSp>
              <p:nvCxnSpPr>
                <p:cNvPr id="19" name="Conector recto 1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5" name="Grupo 14"/>
              <p:cNvGrpSpPr/>
              <p:nvPr/>
            </p:nvGrpSpPr>
            <p:grpSpPr>
              <a:xfrm flipH="1">
                <a:off x="233635" y="12693995"/>
                <a:ext cx="9249138" cy="290168"/>
                <a:chOff x="658810" y="1567543"/>
                <a:chExt cx="5729295" cy="0"/>
              </a:xfrm>
            </p:grpSpPr>
            <p:cxnSp>
              <p:nvCxnSpPr>
                <p:cNvPr id="16" name="Conector recto 1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294062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14" name="Rectangle 13">
            <a:extLst>
              <a:ext uri="{FF2B5EF4-FFF2-40B4-BE49-F238E27FC236}">
                <a16:creationId xmlns:a16="http://schemas.microsoft.com/office/drawing/2014/main" id="{5D25774B-025B-4D9C-912E-5A1EE97B4D3E}"/>
              </a:ext>
            </a:extLst>
          </p:cNvPr>
          <p:cNvSpPr/>
          <p:nvPr/>
        </p:nvSpPr>
        <p:spPr>
          <a:xfrm>
            <a:off x="793819" y="1151065"/>
            <a:ext cx="8075311" cy="5568231"/>
          </a:xfrm>
          <a:prstGeom prst="rect">
            <a:avLst/>
          </a:prstGeom>
        </p:spPr>
        <p:txBody>
          <a:bodyPr wrap="square" lIns="129580" tIns="64790" rIns="129580" bIns="64790">
            <a:spAutoFit/>
          </a:bodyPr>
          <a:lstStyle/>
          <a:p>
            <a:pPr algn="ctr"/>
            <a:r>
              <a:rPr lang="en-CA" sz="4000" b="1" dirty="0" err="1">
                <a:solidFill>
                  <a:srgbClr val="202124"/>
                </a:solidFill>
                <a:latin typeface="Bookman Old Style" pitchFamily="18" charset="0"/>
              </a:rPr>
              <a:t>Conclusiones</a:t>
            </a:r>
            <a:r>
              <a:rPr lang="en-CA" sz="4000" b="1" dirty="0">
                <a:solidFill>
                  <a:srgbClr val="202124"/>
                </a:solidFill>
                <a:latin typeface="Bookman Old Style" pitchFamily="18" charset="0"/>
              </a:rPr>
              <a:t>:</a:t>
            </a:r>
          </a:p>
          <a:p>
            <a:pPr algn="ctr"/>
            <a:endParaRPr lang="en-CA" sz="4000" b="1" dirty="0">
              <a:solidFill>
                <a:srgbClr val="202124"/>
              </a:solidFill>
              <a:latin typeface="Bookman Old Style" pitchFamily="18" charset="0"/>
            </a:endParaRPr>
          </a:p>
          <a:p>
            <a:pPr marL="285750" indent="-285750" algn="just">
              <a:spcAft>
                <a:spcPts val="1000"/>
              </a:spcAft>
              <a:buFont typeface="Times New Roman" panose="02020603050405020304" pitchFamily="18" charset="0"/>
              <a:buChar char="‑"/>
              <a:tabLst>
                <a:tab pos="215900" algn="l"/>
                <a:tab pos="431800" algn="l"/>
                <a:tab pos="449580" algn="l"/>
              </a:tabLst>
            </a:pPr>
            <a:r>
              <a:rPr lang="es-VE" sz="1800" dirty="0">
                <a:effectLst/>
                <a:latin typeface="Times New Roman" panose="02020603050405020304" pitchFamily="18" charset="0"/>
                <a:ea typeface="Batang" panose="02030600000101010101" pitchFamily="18" charset="-127"/>
              </a:rPr>
              <a:t>Existió un predominio del sexo masculino y de los adultos mayores, no existió relación entre las clasificaciones de Hans y las variables clínicas estudiadas. Los no-GCB se asociaron a estadios avanzados. </a:t>
            </a:r>
            <a:endParaRPr lang="es-CU" sz="1800" dirty="0">
              <a:effectLst/>
              <a:latin typeface="Times New Roman" panose="02020603050405020304" pitchFamily="18" charset="0"/>
              <a:ea typeface="Batang" panose="02030600000101010101" pitchFamily="18" charset="-127"/>
            </a:endParaRPr>
          </a:p>
          <a:p>
            <a:pPr marL="285750" indent="-285750" algn="just">
              <a:spcAft>
                <a:spcPts val="1000"/>
              </a:spcAft>
              <a:buFont typeface="Times New Roman" panose="02020603050405020304" pitchFamily="18" charset="0"/>
              <a:buChar char="‑"/>
              <a:tabLst>
                <a:tab pos="215900" algn="l"/>
                <a:tab pos="431800" algn="l"/>
                <a:tab pos="449580" algn="l"/>
              </a:tabLst>
            </a:pPr>
            <a:r>
              <a:rPr lang="es-VE" sz="1800" dirty="0">
                <a:effectLst/>
                <a:latin typeface="Times New Roman" panose="02020603050405020304" pitchFamily="18" charset="0"/>
                <a:ea typeface="Batang" panose="02030600000101010101" pitchFamily="18" charset="-127"/>
              </a:rPr>
              <a:t>La SG fue menor que la reportada en la literatura con posible relación con el no uso del Rituximab junto al CHOP en la primera línea de tratamiento de la mayoría de los pacientes. </a:t>
            </a:r>
            <a:endParaRPr lang="es-CU" sz="1800" dirty="0">
              <a:effectLst/>
              <a:latin typeface="Times New Roman" panose="02020603050405020304" pitchFamily="18" charset="0"/>
              <a:ea typeface="Batang" panose="02030600000101010101" pitchFamily="18" charset="-127"/>
            </a:endParaRPr>
          </a:p>
          <a:p>
            <a:pPr marL="285750" indent="-285750" algn="just">
              <a:spcAft>
                <a:spcPts val="1000"/>
              </a:spcAft>
              <a:buFont typeface="Times New Roman" panose="02020603050405020304" pitchFamily="18" charset="0"/>
              <a:buChar char="‑"/>
              <a:tabLst>
                <a:tab pos="215900" algn="l"/>
                <a:tab pos="431800" algn="l"/>
                <a:tab pos="449580" algn="l"/>
              </a:tabLst>
            </a:pPr>
            <a:r>
              <a:rPr lang="es-VE" sz="1800" dirty="0">
                <a:effectLst/>
                <a:latin typeface="Times New Roman" panose="02020603050405020304" pitchFamily="18" charset="0"/>
                <a:ea typeface="Batang" panose="02030600000101010101" pitchFamily="18" charset="-127"/>
              </a:rPr>
              <a:t>Los pacientes clasificados como GCB presentaron una SG superior a los no-GCB, por lo que el algoritmo de Hans constituye un importante marcador predictivo de la enfermedad y una alternativa al no contar con los estudios GEP.  </a:t>
            </a:r>
            <a:endParaRPr lang="es-CU" sz="1800" dirty="0">
              <a:effectLst/>
              <a:latin typeface="Times New Roman" panose="02020603050405020304" pitchFamily="18" charset="0"/>
              <a:ea typeface="Batang" panose="02030600000101010101" pitchFamily="18" charset="-127"/>
            </a:endParaRPr>
          </a:p>
          <a:p>
            <a:pPr marL="285750" indent="-285750" algn="just">
              <a:spcAft>
                <a:spcPts val="1000"/>
              </a:spcAft>
              <a:buFont typeface="Times New Roman" panose="02020603050405020304" pitchFamily="18" charset="0"/>
              <a:buChar char="‑"/>
              <a:tabLst>
                <a:tab pos="215900" algn="l"/>
                <a:tab pos="431800" algn="l"/>
                <a:tab pos="449580" algn="l"/>
              </a:tabLst>
            </a:pPr>
            <a:r>
              <a:rPr lang="es-VE" sz="1800" dirty="0">
                <a:effectLst/>
                <a:latin typeface="Times New Roman" panose="02020603050405020304" pitchFamily="18" charset="0"/>
                <a:ea typeface="Batang" panose="02030600000101010101" pitchFamily="18" charset="-127"/>
              </a:rPr>
              <a:t>El IPI continúa siendo una herramienta clínica básica para definir el pronóstico del LBDCG, ya que los pacientes que presentan bajo riesgo presentan mayores tasas de SG que los alto riesgo.</a:t>
            </a:r>
            <a:endParaRPr lang="es-CU" sz="1800" dirty="0">
              <a:effectLst/>
              <a:latin typeface="Times New Roman" panose="02020603050405020304" pitchFamily="18" charset="0"/>
              <a:ea typeface="Batang" panose="02030600000101010101" pitchFamily="18" charset="-127"/>
            </a:endParaRPr>
          </a:p>
          <a:p>
            <a:pPr algn="just"/>
            <a:endParaRPr lang="en-CA" sz="2400" dirty="0">
              <a:solidFill>
                <a:srgbClr val="202124"/>
              </a:solidFill>
              <a:latin typeface="Times New Roman" panose="02020603050405020304" pitchFamily="18" charset="0"/>
              <a:cs typeface="Times New Roman" panose="02020603050405020304" pitchFamily="18" charset="0"/>
            </a:endParaRPr>
          </a:p>
        </p:txBody>
      </p:sp>
      <p:grpSp>
        <p:nvGrpSpPr>
          <p:cNvPr id="46" name="Grupo 45"/>
          <p:cNvGrpSpPr/>
          <p:nvPr/>
        </p:nvGrpSpPr>
        <p:grpSpPr>
          <a:xfrm>
            <a:off x="-235134" y="-131800"/>
            <a:ext cx="10033597" cy="13142089"/>
            <a:chOff x="-235134" y="-157926"/>
            <a:chExt cx="10033597" cy="13142089"/>
          </a:xfrm>
        </p:grpSpPr>
        <p:pic>
          <p:nvPicPr>
            <p:cNvPr id="47"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48" name="Grupo 47"/>
            <p:cNvGrpSpPr/>
            <p:nvPr/>
          </p:nvGrpSpPr>
          <p:grpSpPr>
            <a:xfrm>
              <a:off x="232658" y="12491837"/>
              <a:ext cx="9250115" cy="492326"/>
              <a:chOff x="232658" y="12491837"/>
              <a:chExt cx="9250115" cy="492326"/>
            </a:xfrm>
          </p:grpSpPr>
          <p:grpSp>
            <p:nvGrpSpPr>
              <p:cNvPr id="76" name="Grupo 75"/>
              <p:cNvGrpSpPr/>
              <p:nvPr/>
            </p:nvGrpSpPr>
            <p:grpSpPr>
              <a:xfrm>
                <a:off x="232658" y="12491837"/>
                <a:ext cx="6473510" cy="45719"/>
                <a:chOff x="658810" y="1567543"/>
                <a:chExt cx="5729295" cy="0"/>
              </a:xfrm>
            </p:grpSpPr>
            <p:cxnSp>
              <p:nvCxnSpPr>
                <p:cNvPr id="81" name="Conector recto 8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82" name="Conector recto 8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83" name="Conector recto 8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77" name="Grupo 76"/>
              <p:cNvGrpSpPr/>
              <p:nvPr/>
            </p:nvGrpSpPr>
            <p:grpSpPr>
              <a:xfrm flipH="1">
                <a:off x="233635" y="12693995"/>
                <a:ext cx="9249138" cy="290168"/>
                <a:chOff x="658810" y="1567543"/>
                <a:chExt cx="5729295" cy="0"/>
              </a:xfrm>
            </p:grpSpPr>
            <p:cxnSp>
              <p:nvCxnSpPr>
                <p:cNvPr id="78" name="Conector recto 7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9" name="Conector recto 7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80" name="Conector recto 7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49" name="Grupo 48"/>
            <p:cNvGrpSpPr/>
            <p:nvPr/>
          </p:nvGrpSpPr>
          <p:grpSpPr>
            <a:xfrm rot="5400000">
              <a:off x="-5475473" y="6351657"/>
              <a:ext cx="11139487" cy="658810"/>
              <a:chOff x="232658" y="12491837"/>
              <a:chExt cx="9250115" cy="492326"/>
            </a:xfrm>
          </p:grpSpPr>
          <p:grpSp>
            <p:nvGrpSpPr>
              <p:cNvPr id="68" name="Grupo 67"/>
              <p:cNvGrpSpPr/>
              <p:nvPr/>
            </p:nvGrpSpPr>
            <p:grpSpPr>
              <a:xfrm>
                <a:off x="232658" y="12491837"/>
                <a:ext cx="6473510" cy="45719"/>
                <a:chOff x="658810" y="1567543"/>
                <a:chExt cx="5729295" cy="0"/>
              </a:xfrm>
            </p:grpSpPr>
            <p:cxnSp>
              <p:nvCxnSpPr>
                <p:cNvPr id="73" name="Conector recto 7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4" name="Conector recto 7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75" name="Conector recto 7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69" name="Grupo 68"/>
              <p:cNvGrpSpPr/>
              <p:nvPr/>
            </p:nvGrpSpPr>
            <p:grpSpPr>
              <a:xfrm flipH="1">
                <a:off x="233635" y="12693995"/>
                <a:ext cx="9249138" cy="290168"/>
                <a:chOff x="658810" y="1567543"/>
                <a:chExt cx="5729295" cy="0"/>
              </a:xfrm>
            </p:grpSpPr>
            <p:cxnSp>
              <p:nvCxnSpPr>
                <p:cNvPr id="70" name="Conector recto 6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1" name="Conector recto 7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72" name="Conector recto 7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0" name="Grupo 49"/>
            <p:cNvGrpSpPr/>
            <p:nvPr/>
          </p:nvGrpSpPr>
          <p:grpSpPr>
            <a:xfrm rot="5400000" flipH="1" flipV="1">
              <a:off x="4058247" y="5983715"/>
              <a:ext cx="10821621" cy="658810"/>
              <a:chOff x="232658" y="12491837"/>
              <a:chExt cx="9250115" cy="492326"/>
            </a:xfrm>
          </p:grpSpPr>
          <p:grpSp>
            <p:nvGrpSpPr>
              <p:cNvPr id="60" name="Grupo 59"/>
              <p:cNvGrpSpPr/>
              <p:nvPr/>
            </p:nvGrpSpPr>
            <p:grpSpPr>
              <a:xfrm>
                <a:off x="232658" y="12491837"/>
                <a:ext cx="6473510" cy="45719"/>
                <a:chOff x="658810" y="1567543"/>
                <a:chExt cx="5729295" cy="0"/>
              </a:xfrm>
            </p:grpSpPr>
            <p:cxnSp>
              <p:nvCxnSpPr>
                <p:cNvPr id="65" name="Conector recto 6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6" name="Conector recto 6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61" name="Grupo 60"/>
              <p:cNvGrpSpPr/>
              <p:nvPr/>
            </p:nvGrpSpPr>
            <p:grpSpPr>
              <a:xfrm flipH="1">
                <a:off x="233635" y="12693995"/>
                <a:ext cx="9249138" cy="290168"/>
                <a:chOff x="658810" y="1567543"/>
                <a:chExt cx="5729295" cy="0"/>
              </a:xfrm>
            </p:grpSpPr>
            <p:cxnSp>
              <p:nvCxnSpPr>
                <p:cNvPr id="62" name="Conector recto 6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3" name="Conector recto 6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4" name="Conector recto 6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1" name="Grupo 50"/>
            <p:cNvGrpSpPr/>
            <p:nvPr/>
          </p:nvGrpSpPr>
          <p:grpSpPr>
            <a:xfrm rot="10800000">
              <a:off x="1489163" y="-157926"/>
              <a:ext cx="6844940" cy="630135"/>
              <a:chOff x="232658" y="12491837"/>
              <a:chExt cx="9250115" cy="492326"/>
            </a:xfrm>
          </p:grpSpPr>
          <p:grpSp>
            <p:nvGrpSpPr>
              <p:cNvPr id="52" name="Grupo 51"/>
              <p:cNvGrpSpPr/>
              <p:nvPr/>
            </p:nvGrpSpPr>
            <p:grpSpPr>
              <a:xfrm>
                <a:off x="232658" y="12491837"/>
                <a:ext cx="6473510" cy="45719"/>
                <a:chOff x="658810" y="1567543"/>
                <a:chExt cx="5729295" cy="0"/>
              </a:xfrm>
            </p:grpSpPr>
            <p:cxnSp>
              <p:nvCxnSpPr>
                <p:cNvPr id="57" name="Conector recto 5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8" name="Conector recto 5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9" name="Conector recto 5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3" name="Grupo 52"/>
              <p:cNvGrpSpPr/>
              <p:nvPr/>
            </p:nvGrpSpPr>
            <p:grpSpPr>
              <a:xfrm flipH="1">
                <a:off x="233635" y="12693995"/>
                <a:ext cx="9249138" cy="290168"/>
                <a:chOff x="658810" y="1567543"/>
                <a:chExt cx="5729295" cy="0"/>
              </a:xfrm>
            </p:grpSpPr>
            <p:cxnSp>
              <p:nvCxnSpPr>
                <p:cNvPr id="54" name="Conector recto 5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34209886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571</TotalTime>
  <Words>1305</Words>
  <Application>Microsoft Office PowerPoint</Application>
  <PresentationFormat>Personalizado</PresentationFormat>
  <Paragraphs>54</Paragraphs>
  <Slides>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vt:i4>
      </vt:variant>
    </vt:vector>
  </HeadingPairs>
  <TitlesOfParts>
    <vt:vector size="13" baseType="lpstr">
      <vt:lpstr>Arial</vt:lpstr>
      <vt:lpstr>Bookman Old Style</vt:lpstr>
      <vt:lpstr>Calibri</vt:lpstr>
      <vt:lpstr>Calibri Light</vt:lpstr>
      <vt:lpstr>Comic Sans MS</vt:lpstr>
      <vt:lpstr>Times New Roman</vt:lpstr>
      <vt:lpstr>Wingdings</vt:lpstr>
      <vt:lpstr>Office Theme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Rosana Pelayo Camacho</dc:creator>
  <cp:lastModifiedBy>BARBARO</cp:lastModifiedBy>
  <cp:revision>60</cp:revision>
  <dcterms:created xsi:type="dcterms:W3CDTF">2022-04-24T22:39:17Z</dcterms:created>
  <dcterms:modified xsi:type="dcterms:W3CDTF">2023-04-07T16:38:43Z</dcterms:modified>
</cp:coreProperties>
</file>