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64" r:id="rId4"/>
    <p:sldId id="278" r:id="rId5"/>
    <p:sldId id="284" r:id="rId6"/>
    <p:sldId id="297" r:id="rId7"/>
    <p:sldId id="286" r:id="rId8"/>
    <p:sldId id="287" r:id="rId9"/>
    <p:sldId id="288" r:id="rId10"/>
    <p:sldId id="289" r:id="rId11"/>
    <p:sldId id="290" r:id="rId12"/>
    <p:sldId id="292" r:id="rId13"/>
    <p:sldId id="293" r:id="rId14"/>
    <p:sldId id="294" r:id="rId15"/>
    <p:sldId id="299" r:id="rId16"/>
    <p:sldId id="262" r:id="rId17"/>
    <p:sldId id="261" r:id="rId18"/>
    <p:sldId id="265" r:id="rId19"/>
    <p:sldId id="266" r:id="rId20"/>
    <p:sldId id="267" r:id="rId21"/>
    <p:sldId id="274" r:id="rId22"/>
    <p:sldId id="302" r:id="rId2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3685D"/>
    <a:srgbClr val="81EB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4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DD970D-0179-4B36-B2A5-15B73B607466}" type="doc">
      <dgm:prSet loTypeId="urn:microsoft.com/office/officeart/2005/8/layout/hProcess3" loCatId="process" qsTypeId="urn:microsoft.com/office/officeart/2005/8/quickstyle/3d4" qsCatId="3D" csTypeId="urn:microsoft.com/office/officeart/2005/8/colors/accent1_2" csCatId="accent1" phldr="1"/>
      <dgm:spPr/>
    </dgm:pt>
    <dgm:pt modelId="{43327062-9F8C-4FFA-A6C0-3A8B28CC24D4}">
      <dgm:prSet phldrT="[Texto]" custT="1"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s-MX" sz="1800" b="1" dirty="0" smtClean="0">
              <a:latin typeface="Times New Roman" pitchFamily="18" charset="0"/>
              <a:cs typeface="Times New Roman" pitchFamily="18" charset="0"/>
            </a:rPr>
            <a:t>Crecimiento uterino</a:t>
          </a:r>
          <a:endParaRPr lang="es-MX" sz="1800" b="1" dirty="0">
            <a:latin typeface="Times New Roman" pitchFamily="18" charset="0"/>
            <a:cs typeface="Times New Roman" pitchFamily="18" charset="0"/>
          </a:endParaRPr>
        </a:p>
      </dgm:t>
    </dgm:pt>
    <dgm:pt modelId="{521864DF-A579-4D3E-B250-6724658B9A38}" type="parTrans" cxnId="{7708D908-E335-4EFA-97F2-E610380D72F1}">
      <dgm:prSet/>
      <dgm:spPr/>
      <dgm:t>
        <a:bodyPr/>
        <a:lstStyle/>
        <a:p>
          <a:endParaRPr lang="es-MX"/>
        </a:p>
      </dgm:t>
    </dgm:pt>
    <dgm:pt modelId="{BC5075A6-4BAD-4A13-BCC1-6FA74CCBF9BC}" type="sibTrans" cxnId="{7708D908-E335-4EFA-97F2-E610380D72F1}">
      <dgm:prSet/>
      <dgm:spPr/>
      <dgm:t>
        <a:bodyPr/>
        <a:lstStyle/>
        <a:p>
          <a:endParaRPr lang="es-MX"/>
        </a:p>
      </dgm:t>
    </dgm:pt>
    <dgm:pt modelId="{DDE38620-14C9-42A1-860B-6BCCAC0E46A3}">
      <dgm:prSet phldrT="[Texto]" custT="1"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s-MX" sz="1800" b="1" dirty="0" smtClean="0">
              <a:latin typeface="Times New Roman" pitchFamily="18" charset="0"/>
              <a:cs typeface="Times New Roman" pitchFamily="18" charset="0"/>
            </a:rPr>
            <a:t>Obstruye retorno venoso</a:t>
          </a:r>
          <a:endParaRPr lang="es-MX" sz="1800" b="1" dirty="0">
            <a:latin typeface="Times New Roman" pitchFamily="18" charset="0"/>
            <a:cs typeface="Times New Roman" pitchFamily="18" charset="0"/>
          </a:endParaRPr>
        </a:p>
      </dgm:t>
    </dgm:pt>
    <dgm:pt modelId="{EFCD6A9D-104A-491C-8C53-0A897FC265A2}" type="parTrans" cxnId="{8774080B-6CF9-4AA4-9CB9-E65385C79396}">
      <dgm:prSet/>
      <dgm:spPr/>
      <dgm:t>
        <a:bodyPr/>
        <a:lstStyle/>
        <a:p>
          <a:endParaRPr lang="es-MX"/>
        </a:p>
      </dgm:t>
    </dgm:pt>
    <dgm:pt modelId="{DD16C5E8-CFF8-4AA1-987C-178101C304AF}" type="sibTrans" cxnId="{8774080B-6CF9-4AA4-9CB9-E65385C79396}">
      <dgm:prSet/>
      <dgm:spPr/>
      <dgm:t>
        <a:bodyPr/>
        <a:lstStyle/>
        <a:p>
          <a:endParaRPr lang="es-MX"/>
        </a:p>
      </dgm:t>
    </dgm:pt>
    <dgm:pt modelId="{0960FB5F-094E-4E6A-A96F-3B76CA5B7F23}">
      <dgm:prSet phldrT="[Texto]" custT="1"/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s-MX" sz="1800" b="1" dirty="0" smtClean="0">
              <a:latin typeface="Times New Roman" pitchFamily="18" charset="0"/>
              <a:cs typeface="Times New Roman" pitchFamily="18" charset="0"/>
            </a:rPr>
            <a:t>Estasis venoso</a:t>
          </a:r>
          <a:endParaRPr lang="es-MX" sz="1800" b="1" dirty="0">
            <a:latin typeface="Times New Roman" pitchFamily="18" charset="0"/>
            <a:cs typeface="Times New Roman" pitchFamily="18" charset="0"/>
          </a:endParaRPr>
        </a:p>
      </dgm:t>
    </dgm:pt>
    <dgm:pt modelId="{F2C2F99D-8074-4E4F-A8F7-17137AA281F0}" type="parTrans" cxnId="{BD0B83E9-F1D6-4CE3-8140-4D4813FC57B8}">
      <dgm:prSet/>
      <dgm:spPr/>
      <dgm:t>
        <a:bodyPr/>
        <a:lstStyle/>
        <a:p>
          <a:endParaRPr lang="es-MX"/>
        </a:p>
      </dgm:t>
    </dgm:pt>
    <dgm:pt modelId="{FE4938FC-DF7C-40BF-B50C-2EFAC74E8504}" type="sibTrans" cxnId="{BD0B83E9-F1D6-4CE3-8140-4D4813FC57B8}">
      <dgm:prSet/>
      <dgm:spPr/>
      <dgm:t>
        <a:bodyPr/>
        <a:lstStyle/>
        <a:p>
          <a:endParaRPr lang="es-MX"/>
        </a:p>
      </dgm:t>
    </dgm:pt>
    <dgm:pt modelId="{E5363166-41EB-432A-9DCF-048687208099}" type="pres">
      <dgm:prSet presAssocID="{DFDD970D-0179-4B36-B2A5-15B73B607466}" presName="Name0" presStyleCnt="0">
        <dgm:presLayoutVars>
          <dgm:dir/>
          <dgm:animLvl val="lvl"/>
          <dgm:resizeHandles val="exact"/>
        </dgm:presLayoutVars>
      </dgm:prSet>
      <dgm:spPr/>
    </dgm:pt>
    <dgm:pt modelId="{683F9EF4-EF53-4D08-9105-FDD50E63FD5A}" type="pres">
      <dgm:prSet presAssocID="{DFDD970D-0179-4B36-B2A5-15B73B607466}" presName="dummy" presStyleCnt="0"/>
      <dgm:spPr/>
    </dgm:pt>
    <dgm:pt modelId="{AA91BC2F-9059-42F1-8FBD-52EDD47926AF}" type="pres">
      <dgm:prSet presAssocID="{DFDD970D-0179-4B36-B2A5-15B73B607466}" presName="linH" presStyleCnt="0"/>
      <dgm:spPr/>
    </dgm:pt>
    <dgm:pt modelId="{061D87CF-C973-46CA-8ACD-7EFF13B4247E}" type="pres">
      <dgm:prSet presAssocID="{DFDD970D-0179-4B36-B2A5-15B73B607466}" presName="padding1" presStyleCnt="0"/>
      <dgm:spPr/>
    </dgm:pt>
    <dgm:pt modelId="{CBA27C56-F595-4AAF-B4F5-5F2D0274D107}" type="pres">
      <dgm:prSet presAssocID="{43327062-9F8C-4FFA-A6C0-3A8B28CC24D4}" presName="linV" presStyleCnt="0"/>
      <dgm:spPr/>
    </dgm:pt>
    <dgm:pt modelId="{F7163CF5-1A5C-463B-B5D7-17252F63052E}" type="pres">
      <dgm:prSet presAssocID="{43327062-9F8C-4FFA-A6C0-3A8B28CC24D4}" presName="spVertical1" presStyleCnt="0"/>
      <dgm:spPr/>
    </dgm:pt>
    <dgm:pt modelId="{428D25D7-F195-4877-83CF-22DF8C11E039}" type="pres">
      <dgm:prSet presAssocID="{43327062-9F8C-4FFA-A6C0-3A8B28CC24D4}" presName="parTx" presStyleLbl="revTx" presStyleIdx="0" presStyleCnt="3" custScaleX="117512" custScaleY="1150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4CEE53D-757F-4702-9916-D02CE9F13354}" type="pres">
      <dgm:prSet presAssocID="{43327062-9F8C-4FFA-A6C0-3A8B28CC24D4}" presName="spVertical2" presStyleCnt="0"/>
      <dgm:spPr/>
    </dgm:pt>
    <dgm:pt modelId="{E0CE6D9E-C79B-4D14-8E49-2A1D61C3BB21}" type="pres">
      <dgm:prSet presAssocID="{43327062-9F8C-4FFA-A6C0-3A8B28CC24D4}" presName="spVertical3" presStyleCnt="0"/>
      <dgm:spPr/>
    </dgm:pt>
    <dgm:pt modelId="{C5E959D3-FC8C-48D5-ACFE-D459B9745DA2}" type="pres">
      <dgm:prSet presAssocID="{BC5075A6-4BAD-4A13-BCC1-6FA74CCBF9BC}" presName="space" presStyleCnt="0"/>
      <dgm:spPr/>
    </dgm:pt>
    <dgm:pt modelId="{A68778EE-DECC-4947-ABF1-217C9D695E0D}" type="pres">
      <dgm:prSet presAssocID="{DDE38620-14C9-42A1-860B-6BCCAC0E46A3}" presName="linV" presStyleCnt="0"/>
      <dgm:spPr/>
    </dgm:pt>
    <dgm:pt modelId="{6366F638-FB17-485C-A263-CA9AFB71D695}" type="pres">
      <dgm:prSet presAssocID="{DDE38620-14C9-42A1-860B-6BCCAC0E46A3}" presName="spVertical1" presStyleCnt="0"/>
      <dgm:spPr/>
    </dgm:pt>
    <dgm:pt modelId="{3EE3A4DA-492D-4352-89E0-F99039A1F310}" type="pres">
      <dgm:prSet presAssocID="{DDE38620-14C9-42A1-860B-6BCCAC0E46A3}" presName="parTx" presStyleLbl="revTx" presStyleIdx="1" presStyleCnt="3" custScaleX="117512" custScaleY="1150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7AB5EAC-F55C-41D1-8A7F-21C92F7DE0E9}" type="pres">
      <dgm:prSet presAssocID="{DDE38620-14C9-42A1-860B-6BCCAC0E46A3}" presName="spVertical2" presStyleCnt="0"/>
      <dgm:spPr/>
    </dgm:pt>
    <dgm:pt modelId="{357BC9EC-D06F-4AB3-8FF5-8853C4AA0B27}" type="pres">
      <dgm:prSet presAssocID="{DDE38620-14C9-42A1-860B-6BCCAC0E46A3}" presName="spVertical3" presStyleCnt="0"/>
      <dgm:spPr/>
    </dgm:pt>
    <dgm:pt modelId="{F29B8559-C89F-4489-B967-1C0374DDCA6D}" type="pres">
      <dgm:prSet presAssocID="{DD16C5E8-CFF8-4AA1-987C-178101C304AF}" presName="space" presStyleCnt="0"/>
      <dgm:spPr/>
    </dgm:pt>
    <dgm:pt modelId="{A2EC67AA-D390-4AFA-A4F7-1202B04BCC12}" type="pres">
      <dgm:prSet presAssocID="{0960FB5F-094E-4E6A-A96F-3B76CA5B7F23}" presName="linV" presStyleCnt="0"/>
      <dgm:spPr/>
    </dgm:pt>
    <dgm:pt modelId="{AEB972D3-D7A1-48A0-8DA3-D9F8FF8144C4}" type="pres">
      <dgm:prSet presAssocID="{0960FB5F-094E-4E6A-A96F-3B76CA5B7F23}" presName="spVertical1" presStyleCnt="0"/>
      <dgm:spPr/>
    </dgm:pt>
    <dgm:pt modelId="{91E617E3-7B3E-4D10-AA84-FFDA9C28AD37}" type="pres">
      <dgm:prSet presAssocID="{0960FB5F-094E-4E6A-A96F-3B76CA5B7F23}" presName="parTx" presStyleLbl="revTx" presStyleIdx="2" presStyleCnt="3" custScaleX="117512" custScaleY="1150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B045163-932B-45C3-BE84-42FFBA760725}" type="pres">
      <dgm:prSet presAssocID="{0960FB5F-094E-4E6A-A96F-3B76CA5B7F23}" presName="spVertical2" presStyleCnt="0"/>
      <dgm:spPr/>
    </dgm:pt>
    <dgm:pt modelId="{D75973BA-B3D4-43E0-915E-0A4195907A4D}" type="pres">
      <dgm:prSet presAssocID="{0960FB5F-094E-4E6A-A96F-3B76CA5B7F23}" presName="spVertical3" presStyleCnt="0"/>
      <dgm:spPr/>
    </dgm:pt>
    <dgm:pt modelId="{6F337DF6-94FB-4A0E-8DE3-D29F834448DC}" type="pres">
      <dgm:prSet presAssocID="{DFDD970D-0179-4B36-B2A5-15B73B607466}" presName="padding2" presStyleCnt="0"/>
      <dgm:spPr/>
    </dgm:pt>
    <dgm:pt modelId="{9695CD6D-A0EA-403B-A79D-6B810263A9E2}" type="pres">
      <dgm:prSet presAssocID="{DFDD970D-0179-4B36-B2A5-15B73B607466}" presName="negArrow" presStyleCnt="0"/>
      <dgm:spPr/>
    </dgm:pt>
    <dgm:pt modelId="{37A4068E-4F3E-4EEC-8635-CF70DCCB9070}" type="pres">
      <dgm:prSet presAssocID="{DFDD970D-0179-4B36-B2A5-15B73B607466}" presName="backgroundArrow" presStyleLbl="node1" presStyleIdx="0" presStyleCnt="1"/>
      <dgm:spPr>
        <a:solidFill>
          <a:schemeClr val="accent6">
            <a:lumMod val="75000"/>
          </a:schemeClr>
        </a:solidFill>
      </dgm:spPr>
    </dgm:pt>
  </dgm:ptLst>
  <dgm:cxnLst>
    <dgm:cxn modelId="{189B863B-10C3-40C3-9B36-6A5594BD3EB2}" type="presOf" srcId="{DDE38620-14C9-42A1-860B-6BCCAC0E46A3}" destId="{3EE3A4DA-492D-4352-89E0-F99039A1F310}" srcOrd="0" destOrd="0" presId="urn:microsoft.com/office/officeart/2005/8/layout/hProcess3"/>
    <dgm:cxn modelId="{BD0B83E9-F1D6-4CE3-8140-4D4813FC57B8}" srcId="{DFDD970D-0179-4B36-B2A5-15B73B607466}" destId="{0960FB5F-094E-4E6A-A96F-3B76CA5B7F23}" srcOrd="2" destOrd="0" parTransId="{F2C2F99D-8074-4E4F-A8F7-17137AA281F0}" sibTransId="{FE4938FC-DF7C-40BF-B50C-2EFAC74E8504}"/>
    <dgm:cxn modelId="{E8642552-D023-4C63-899F-30386476830C}" type="presOf" srcId="{DFDD970D-0179-4B36-B2A5-15B73B607466}" destId="{E5363166-41EB-432A-9DCF-048687208099}" srcOrd="0" destOrd="0" presId="urn:microsoft.com/office/officeart/2005/8/layout/hProcess3"/>
    <dgm:cxn modelId="{9279F677-D715-4474-9175-89B94D7A84C1}" type="presOf" srcId="{43327062-9F8C-4FFA-A6C0-3A8B28CC24D4}" destId="{428D25D7-F195-4877-83CF-22DF8C11E039}" srcOrd="0" destOrd="0" presId="urn:microsoft.com/office/officeart/2005/8/layout/hProcess3"/>
    <dgm:cxn modelId="{6E653731-9671-448E-BF05-9FD8C9DAC670}" type="presOf" srcId="{0960FB5F-094E-4E6A-A96F-3B76CA5B7F23}" destId="{91E617E3-7B3E-4D10-AA84-FFDA9C28AD37}" srcOrd="0" destOrd="0" presId="urn:microsoft.com/office/officeart/2005/8/layout/hProcess3"/>
    <dgm:cxn modelId="{8774080B-6CF9-4AA4-9CB9-E65385C79396}" srcId="{DFDD970D-0179-4B36-B2A5-15B73B607466}" destId="{DDE38620-14C9-42A1-860B-6BCCAC0E46A3}" srcOrd="1" destOrd="0" parTransId="{EFCD6A9D-104A-491C-8C53-0A897FC265A2}" sibTransId="{DD16C5E8-CFF8-4AA1-987C-178101C304AF}"/>
    <dgm:cxn modelId="{7708D908-E335-4EFA-97F2-E610380D72F1}" srcId="{DFDD970D-0179-4B36-B2A5-15B73B607466}" destId="{43327062-9F8C-4FFA-A6C0-3A8B28CC24D4}" srcOrd="0" destOrd="0" parTransId="{521864DF-A579-4D3E-B250-6724658B9A38}" sibTransId="{BC5075A6-4BAD-4A13-BCC1-6FA74CCBF9BC}"/>
    <dgm:cxn modelId="{FDD68119-61C8-4CF8-A354-33CFAACFA854}" type="presParOf" srcId="{E5363166-41EB-432A-9DCF-048687208099}" destId="{683F9EF4-EF53-4D08-9105-FDD50E63FD5A}" srcOrd="0" destOrd="0" presId="urn:microsoft.com/office/officeart/2005/8/layout/hProcess3"/>
    <dgm:cxn modelId="{47EB5F5D-7943-4BD7-9EEB-EE6044A19425}" type="presParOf" srcId="{E5363166-41EB-432A-9DCF-048687208099}" destId="{AA91BC2F-9059-42F1-8FBD-52EDD47926AF}" srcOrd="1" destOrd="0" presId="urn:microsoft.com/office/officeart/2005/8/layout/hProcess3"/>
    <dgm:cxn modelId="{9C06827F-FA37-4B73-9B1A-1CE2BEE32130}" type="presParOf" srcId="{AA91BC2F-9059-42F1-8FBD-52EDD47926AF}" destId="{061D87CF-C973-46CA-8ACD-7EFF13B4247E}" srcOrd="0" destOrd="0" presId="urn:microsoft.com/office/officeart/2005/8/layout/hProcess3"/>
    <dgm:cxn modelId="{91E3693C-B311-4552-A448-7D734B7D8048}" type="presParOf" srcId="{AA91BC2F-9059-42F1-8FBD-52EDD47926AF}" destId="{CBA27C56-F595-4AAF-B4F5-5F2D0274D107}" srcOrd="1" destOrd="0" presId="urn:microsoft.com/office/officeart/2005/8/layout/hProcess3"/>
    <dgm:cxn modelId="{9137C13D-BE15-44C3-B55D-E7AB6EEA7A43}" type="presParOf" srcId="{CBA27C56-F595-4AAF-B4F5-5F2D0274D107}" destId="{F7163CF5-1A5C-463B-B5D7-17252F63052E}" srcOrd="0" destOrd="0" presId="urn:microsoft.com/office/officeart/2005/8/layout/hProcess3"/>
    <dgm:cxn modelId="{ABD302EE-173F-4EC4-888F-8D60BA9C1FB6}" type="presParOf" srcId="{CBA27C56-F595-4AAF-B4F5-5F2D0274D107}" destId="{428D25D7-F195-4877-83CF-22DF8C11E039}" srcOrd="1" destOrd="0" presId="urn:microsoft.com/office/officeart/2005/8/layout/hProcess3"/>
    <dgm:cxn modelId="{4495C61C-31B1-45B3-99AB-2FFC80FD5F1D}" type="presParOf" srcId="{CBA27C56-F595-4AAF-B4F5-5F2D0274D107}" destId="{04CEE53D-757F-4702-9916-D02CE9F13354}" srcOrd="2" destOrd="0" presId="urn:microsoft.com/office/officeart/2005/8/layout/hProcess3"/>
    <dgm:cxn modelId="{9387915E-99A0-4C72-9DE8-0DCB0C3B8038}" type="presParOf" srcId="{CBA27C56-F595-4AAF-B4F5-5F2D0274D107}" destId="{E0CE6D9E-C79B-4D14-8E49-2A1D61C3BB21}" srcOrd="3" destOrd="0" presId="urn:microsoft.com/office/officeart/2005/8/layout/hProcess3"/>
    <dgm:cxn modelId="{DC86FC80-2E47-4A94-9D6B-CB9DBCBA4FC6}" type="presParOf" srcId="{AA91BC2F-9059-42F1-8FBD-52EDD47926AF}" destId="{C5E959D3-FC8C-48D5-ACFE-D459B9745DA2}" srcOrd="2" destOrd="0" presId="urn:microsoft.com/office/officeart/2005/8/layout/hProcess3"/>
    <dgm:cxn modelId="{DABC89A2-6372-4F7F-AFAE-BEAC025AB29A}" type="presParOf" srcId="{AA91BC2F-9059-42F1-8FBD-52EDD47926AF}" destId="{A68778EE-DECC-4947-ABF1-217C9D695E0D}" srcOrd="3" destOrd="0" presId="urn:microsoft.com/office/officeart/2005/8/layout/hProcess3"/>
    <dgm:cxn modelId="{F35282F1-6EA2-49CB-AC18-1A2C50E1245D}" type="presParOf" srcId="{A68778EE-DECC-4947-ABF1-217C9D695E0D}" destId="{6366F638-FB17-485C-A263-CA9AFB71D695}" srcOrd="0" destOrd="0" presId="urn:microsoft.com/office/officeart/2005/8/layout/hProcess3"/>
    <dgm:cxn modelId="{6AA146D4-764F-4CC0-8694-6B904E2F6E5F}" type="presParOf" srcId="{A68778EE-DECC-4947-ABF1-217C9D695E0D}" destId="{3EE3A4DA-492D-4352-89E0-F99039A1F310}" srcOrd="1" destOrd="0" presId="urn:microsoft.com/office/officeart/2005/8/layout/hProcess3"/>
    <dgm:cxn modelId="{EDC42EFB-8A99-4821-8A12-A0E80FFA970F}" type="presParOf" srcId="{A68778EE-DECC-4947-ABF1-217C9D695E0D}" destId="{F7AB5EAC-F55C-41D1-8A7F-21C92F7DE0E9}" srcOrd="2" destOrd="0" presId="urn:microsoft.com/office/officeart/2005/8/layout/hProcess3"/>
    <dgm:cxn modelId="{C629D042-D20D-44EA-B429-0EAB9C0A3148}" type="presParOf" srcId="{A68778EE-DECC-4947-ABF1-217C9D695E0D}" destId="{357BC9EC-D06F-4AB3-8FF5-8853C4AA0B27}" srcOrd="3" destOrd="0" presId="urn:microsoft.com/office/officeart/2005/8/layout/hProcess3"/>
    <dgm:cxn modelId="{0C610993-4E58-4D74-87AF-B272D67D11A4}" type="presParOf" srcId="{AA91BC2F-9059-42F1-8FBD-52EDD47926AF}" destId="{F29B8559-C89F-4489-B967-1C0374DDCA6D}" srcOrd="4" destOrd="0" presId="urn:microsoft.com/office/officeart/2005/8/layout/hProcess3"/>
    <dgm:cxn modelId="{A03E1AE4-BA4A-487C-B183-366C311009EF}" type="presParOf" srcId="{AA91BC2F-9059-42F1-8FBD-52EDD47926AF}" destId="{A2EC67AA-D390-4AFA-A4F7-1202B04BCC12}" srcOrd="5" destOrd="0" presId="urn:microsoft.com/office/officeart/2005/8/layout/hProcess3"/>
    <dgm:cxn modelId="{5AECE96C-E60A-45E6-B705-EDB5D18978F2}" type="presParOf" srcId="{A2EC67AA-D390-4AFA-A4F7-1202B04BCC12}" destId="{AEB972D3-D7A1-48A0-8DA3-D9F8FF8144C4}" srcOrd="0" destOrd="0" presId="urn:microsoft.com/office/officeart/2005/8/layout/hProcess3"/>
    <dgm:cxn modelId="{FCB36B5E-6E80-4E91-A990-12624EA02A5D}" type="presParOf" srcId="{A2EC67AA-D390-4AFA-A4F7-1202B04BCC12}" destId="{91E617E3-7B3E-4D10-AA84-FFDA9C28AD37}" srcOrd="1" destOrd="0" presId="urn:microsoft.com/office/officeart/2005/8/layout/hProcess3"/>
    <dgm:cxn modelId="{CA6A8380-F85A-4C6F-AB62-8B638B440935}" type="presParOf" srcId="{A2EC67AA-D390-4AFA-A4F7-1202B04BCC12}" destId="{EB045163-932B-45C3-BE84-42FFBA760725}" srcOrd="2" destOrd="0" presId="urn:microsoft.com/office/officeart/2005/8/layout/hProcess3"/>
    <dgm:cxn modelId="{2BB4335D-5EFC-42B5-8596-1614D085B4B0}" type="presParOf" srcId="{A2EC67AA-D390-4AFA-A4F7-1202B04BCC12}" destId="{D75973BA-B3D4-43E0-915E-0A4195907A4D}" srcOrd="3" destOrd="0" presId="urn:microsoft.com/office/officeart/2005/8/layout/hProcess3"/>
    <dgm:cxn modelId="{081FABD6-6256-4121-83B6-9D9B65E3C79C}" type="presParOf" srcId="{AA91BC2F-9059-42F1-8FBD-52EDD47926AF}" destId="{6F337DF6-94FB-4A0E-8DE3-D29F834448DC}" srcOrd="6" destOrd="0" presId="urn:microsoft.com/office/officeart/2005/8/layout/hProcess3"/>
    <dgm:cxn modelId="{5438D192-2344-4EC4-A736-78445F735DD2}" type="presParOf" srcId="{AA91BC2F-9059-42F1-8FBD-52EDD47926AF}" destId="{9695CD6D-A0EA-403B-A79D-6B810263A9E2}" srcOrd="7" destOrd="0" presId="urn:microsoft.com/office/officeart/2005/8/layout/hProcess3"/>
    <dgm:cxn modelId="{558A4092-DC20-4377-983C-95CAD9ACA293}" type="presParOf" srcId="{AA91BC2F-9059-42F1-8FBD-52EDD47926AF}" destId="{37A4068E-4F3E-4EEC-8635-CF70DCCB9070}" srcOrd="8" destOrd="0" presId="urn:microsoft.com/office/officeart/2005/8/layout/hProcess3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1F83FD-C0CF-4640-9163-0490C3CC33AC}" type="doc">
      <dgm:prSet loTypeId="urn:microsoft.com/office/officeart/2005/8/layout/hProcess9" loCatId="process" qsTypeId="urn:microsoft.com/office/officeart/2005/8/quickstyle/3d4" qsCatId="3D" csTypeId="urn:microsoft.com/office/officeart/2005/8/colors/accent1_2" csCatId="accent1" phldr="1"/>
      <dgm:spPr/>
    </dgm:pt>
    <dgm:pt modelId="{C92AB3C1-30F1-4C05-AC4A-C51027C6501D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MX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Aumenta concentración de factores de la coagulación</a:t>
          </a:r>
        </a:p>
        <a:p>
          <a:r>
            <a:rPr lang="es-MX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II, VII, VIII, IX  X</a:t>
          </a:r>
        </a:p>
        <a:p>
          <a:endParaRPr lang="es-MX" sz="1800" dirty="0">
            <a:latin typeface="Times New Roman" pitchFamily="18" charset="0"/>
            <a:cs typeface="Times New Roman" pitchFamily="18" charset="0"/>
          </a:endParaRPr>
        </a:p>
      </dgm:t>
    </dgm:pt>
    <dgm:pt modelId="{14A0A396-04E9-46C6-A6A4-A777DD4F6D19}" type="parTrans" cxnId="{352074E2-D227-4E9C-8DA4-F5FAF7865F7A}">
      <dgm:prSet/>
      <dgm:spPr/>
      <dgm:t>
        <a:bodyPr/>
        <a:lstStyle/>
        <a:p>
          <a:endParaRPr lang="es-MX"/>
        </a:p>
      </dgm:t>
    </dgm:pt>
    <dgm:pt modelId="{74FE8A6B-E1CA-4FC9-BFB7-22A99E1F69F9}" type="sibTrans" cxnId="{352074E2-D227-4E9C-8DA4-F5FAF7865F7A}">
      <dgm:prSet/>
      <dgm:spPr/>
      <dgm:t>
        <a:bodyPr/>
        <a:lstStyle/>
        <a:p>
          <a:endParaRPr lang="es-MX"/>
        </a:p>
      </dgm:t>
    </dgm:pt>
    <dgm:pt modelId="{C12A8C37-3085-42BB-B22D-A411A893E118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MX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Aumento del fibrinógeno y la adherencia plaquetaria</a:t>
          </a:r>
          <a:endParaRPr lang="es-MX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059E417-C2E5-4DE7-BD2D-B353BF1162EC}" type="parTrans" cxnId="{1EDA6AD0-51FE-493F-BE47-432B1290B0A5}">
      <dgm:prSet/>
      <dgm:spPr/>
      <dgm:t>
        <a:bodyPr/>
        <a:lstStyle/>
        <a:p>
          <a:endParaRPr lang="es-MX"/>
        </a:p>
      </dgm:t>
    </dgm:pt>
    <dgm:pt modelId="{93B11ACB-2389-4EAB-8C20-F31E956CECF3}" type="sibTrans" cxnId="{1EDA6AD0-51FE-493F-BE47-432B1290B0A5}">
      <dgm:prSet/>
      <dgm:spPr/>
      <dgm:t>
        <a:bodyPr/>
        <a:lstStyle/>
        <a:p>
          <a:endParaRPr lang="es-MX"/>
        </a:p>
      </dgm:t>
    </dgm:pt>
    <dgm:pt modelId="{B13B76BA-7850-4AC6-9E1F-03C41BCEF9E6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MX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Fibrinolisis</a:t>
          </a:r>
        </a:p>
        <a:p>
          <a:r>
            <a:rPr lang="es-MX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disminuida</a:t>
          </a:r>
          <a:endParaRPr lang="es-MX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EB0DB30-0148-4C25-91D3-B9CB8C740FCA}" type="parTrans" cxnId="{7DCE330C-07A9-4E7C-951D-7CCDC8DA6F73}">
      <dgm:prSet/>
      <dgm:spPr/>
      <dgm:t>
        <a:bodyPr/>
        <a:lstStyle/>
        <a:p>
          <a:endParaRPr lang="es-MX"/>
        </a:p>
      </dgm:t>
    </dgm:pt>
    <dgm:pt modelId="{8D6F02CF-9C6C-4678-A75E-E96EBB6CF4C4}" type="sibTrans" cxnId="{7DCE330C-07A9-4E7C-951D-7CCDC8DA6F73}">
      <dgm:prSet/>
      <dgm:spPr/>
      <dgm:t>
        <a:bodyPr/>
        <a:lstStyle/>
        <a:p>
          <a:endParaRPr lang="es-MX"/>
        </a:p>
      </dgm:t>
    </dgm:pt>
    <dgm:pt modelId="{0F08B432-C29D-4259-9610-5850CA644066}" type="pres">
      <dgm:prSet presAssocID="{FB1F83FD-C0CF-4640-9163-0490C3CC33AC}" presName="CompostProcess" presStyleCnt="0">
        <dgm:presLayoutVars>
          <dgm:dir/>
          <dgm:resizeHandles val="exact"/>
        </dgm:presLayoutVars>
      </dgm:prSet>
      <dgm:spPr/>
    </dgm:pt>
    <dgm:pt modelId="{196F7A2C-09A5-47C2-BEEF-A04D3E273A35}" type="pres">
      <dgm:prSet presAssocID="{FB1F83FD-C0CF-4640-9163-0490C3CC33AC}" presName="arrow" presStyleLbl="bgShp" presStyleIdx="0" presStyleCnt="1"/>
      <dgm:spPr>
        <a:solidFill>
          <a:schemeClr val="accent6">
            <a:lumMod val="75000"/>
          </a:schemeClr>
        </a:solidFill>
      </dgm:spPr>
    </dgm:pt>
    <dgm:pt modelId="{9FBF5E83-AB0F-4B97-96F7-C7A5CDF488FA}" type="pres">
      <dgm:prSet presAssocID="{FB1F83FD-C0CF-4640-9163-0490C3CC33AC}" presName="linearProcess" presStyleCnt="0"/>
      <dgm:spPr/>
    </dgm:pt>
    <dgm:pt modelId="{806AE829-2043-48DA-B174-D2D2AD07CB8D}" type="pres">
      <dgm:prSet presAssocID="{C92AB3C1-30F1-4C05-AC4A-C51027C6501D}" presName="textNode" presStyleLbl="node1" presStyleIdx="0" presStyleCnt="3" custScaleX="138395" custScaleY="20296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2A772D7-2AE5-4077-B451-23306CBFF9CE}" type="pres">
      <dgm:prSet presAssocID="{74FE8A6B-E1CA-4FC9-BFB7-22A99E1F69F9}" presName="sibTrans" presStyleCnt="0"/>
      <dgm:spPr/>
    </dgm:pt>
    <dgm:pt modelId="{2885AB7D-38D8-4334-A159-EF5C8C7C6095}" type="pres">
      <dgm:prSet presAssocID="{C12A8C37-3085-42BB-B22D-A411A893E118}" presName="textNode" presStyleLbl="node1" presStyleIdx="1" presStyleCnt="3" custScaleX="122783" custScaleY="18835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83BC0A7-C0BB-446B-B581-ADA02E0E8D98}" type="pres">
      <dgm:prSet presAssocID="{93B11ACB-2389-4EAB-8C20-F31E956CECF3}" presName="sibTrans" presStyleCnt="0"/>
      <dgm:spPr/>
    </dgm:pt>
    <dgm:pt modelId="{2FA68DF0-0CC4-45A3-8656-6E475EF02B08}" type="pres">
      <dgm:prSet presAssocID="{B13B76BA-7850-4AC6-9E1F-03C41BCEF9E6}" presName="textNode" presStyleLbl="node1" presStyleIdx="2" presStyleCnt="3" custScaleY="18280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7F7C75C-D707-435C-94EF-29A1469DC800}" type="presOf" srcId="{B13B76BA-7850-4AC6-9E1F-03C41BCEF9E6}" destId="{2FA68DF0-0CC4-45A3-8656-6E475EF02B08}" srcOrd="0" destOrd="0" presId="urn:microsoft.com/office/officeart/2005/8/layout/hProcess9"/>
    <dgm:cxn modelId="{1A39E600-C7F9-4710-B1B4-7E68D18FC50D}" type="presOf" srcId="{C12A8C37-3085-42BB-B22D-A411A893E118}" destId="{2885AB7D-38D8-4334-A159-EF5C8C7C6095}" srcOrd="0" destOrd="0" presId="urn:microsoft.com/office/officeart/2005/8/layout/hProcess9"/>
    <dgm:cxn modelId="{7DCE330C-07A9-4E7C-951D-7CCDC8DA6F73}" srcId="{FB1F83FD-C0CF-4640-9163-0490C3CC33AC}" destId="{B13B76BA-7850-4AC6-9E1F-03C41BCEF9E6}" srcOrd="2" destOrd="0" parTransId="{7EB0DB30-0148-4C25-91D3-B9CB8C740FCA}" sibTransId="{8D6F02CF-9C6C-4678-A75E-E96EBB6CF4C4}"/>
    <dgm:cxn modelId="{1EDA6AD0-51FE-493F-BE47-432B1290B0A5}" srcId="{FB1F83FD-C0CF-4640-9163-0490C3CC33AC}" destId="{C12A8C37-3085-42BB-B22D-A411A893E118}" srcOrd="1" destOrd="0" parTransId="{4059E417-C2E5-4DE7-BD2D-B353BF1162EC}" sibTransId="{93B11ACB-2389-4EAB-8C20-F31E956CECF3}"/>
    <dgm:cxn modelId="{91242748-40E4-47C0-9BEA-6CAC5C7A5727}" type="presOf" srcId="{C92AB3C1-30F1-4C05-AC4A-C51027C6501D}" destId="{806AE829-2043-48DA-B174-D2D2AD07CB8D}" srcOrd="0" destOrd="0" presId="urn:microsoft.com/office/officeart/2005/8/layout/hProcess9"/>
    <dgm:cxn modelId="{352074E2-D227-4E9C-8DA4-F5FAF7865F7A}" srcId="{FB1F83FD-C0CF-4640-9163-0490C3CC33AC}" destId="{C92AB3C1-30F1-4C05-AC4A-C51027C6501D}" srcOrd="0" destOrd="0" parTransId="{14A0A396-04E9-46C6-A6A4-A777DD4F6D19}" sibTransId="{74FE8A6B-E1CA-4FC9-BFB7-22A99E1F69F9}"/>
    <dgm:cxn modelId="{6D23A606-08B0-4846-810B-3708EBCBDC0D}" type="presOf" srcId="{FB1F83FD-C0CF-4640-9163-0490C3CC33AC}" destId="{0F08B432-C29D-4259-9610-5850CA644066}" srcOrd="0" destOrd="0" presId="urn:microsoft.com/office/officeart/2005/8/layout/hProcess9"/>
    <dgm:cxn modelId="{E23AC33E-93E8-482A-9086-B42387193994}" type="presParOf" srcId="{0F08B432-C29D-4259-9610-5850CA644066}" destId="{196F7A2C-09A5-47C2-BEEF-A04D3E273A35}" srcOrd="0" destOrd="0" presId="urn:microsoft.com/office/officeart/2005/8/layout/hProcess9"/>
    <dgm:cxn modelId="{B3975744-535E-4BE7-BC25-F781BECA8031}" type="presParOf" srcId="{0F08B432-C29D-4259-9610-5850CA644066}" destId="{9FBF5E83-AB0F-4B97-96F7-C7A5CDF488FA}" srcOrd="1" destOrd="0" presId="urn:microsoft.com/office/officeart/2005/8/layout/hProcess9"/>
    <dgm:cxn modelId="{74FEF353-D8DC-41BC-AF0E-EDC6CFA8A0F2}" type="presParOf" srcId="{9FBF5E83-AB0F-4B97-96F7-C7A5CDF488FA}" destId="{806AE829-2043-48DA-B174-D2D2AD07CB8D}" srcOrd="0" destOrd="0" presId="urn:microsoft.com/office/officeart/2005/8/layout/hProcess9"/>
    <dgm:cxn modelId="{C55A55AA-D754-4A90-BEE7-A014BFF10855}" type="presParOf" srcId="{9FBF5E83-AB0F-4B97-96F7-C7A5CDF488FA}" destId="{C2A772D7-2AE5-4077-B451-23306CBFF9CE}" srcOrd="1" destOrd="0" presId="urn:microsoft.com/office/officeart/2005/8/layout/hProcess9"/>
    <dgm:cxn modelId="{B9A2E37A-7932-407D-852E-A9AF75F231B9}" type="presParOf" srcId="{9FBF5E83-AB0F-4B97-96F7-C7A5CDF488FA}" destId="{2885AB7D-38D8-4334-A159-EF5C8C7C6095}" srcOrd="2" destOrd="0" presId="urn:microsoft.com/office/officeart/2005/8/layout/hProcess9"/>
    <dgm:cxn modelId="{F2461708-B820-430A-AE2A-AC8E62AA8358}" type="presParOf" srcId="{9FBF5E83-AB0F-4B97-96F7-C7A5CDF488FA}" destId="{083BC0A7-C0BB-446B-B581-ADA02E0E8D98}" srcOrd="3" destOrd="0" presId="urn:microsoft.com/office/officeart/2005/8/layout/hProcess9"/>
    <dgm:cxn modelId="{6E4049C4-A882-4337-A6E0-036C1192A697}" type="presParOf" srcId="{9FBF5E83-AB0F-4B97-96F7-C7A5CDF488FA}" destId="{2FA68DF0-0CC4-45A3-8656-6E475EF02B08}" srcOrd="4" destOrd="0" presId="urn:microsoft.com/office/officeart/2005/8/layout/hProcess9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561808-3027-408E-A44A-AF3D29DC29AA}" type="doc">
      <dgm:prSet loTypeId="urn:microsoft.com/office/officeart/2005/8/layout/list1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s-MX"/>
        </a:p>
      </dgm:t>
    </dgm:pt>
    <dgm:pt modelId="{9E17BD06-342F-48DA-B503-AA119DE5BF0A}">
      <dgm:prSet phldrT="[Texto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s-ES" sz="2400" dirty="0" smtClean="0"/>
            <a:t>Arritmias cardiacas</a:t>
          </a:r>
          <a:endParaRPr lang="es-MX" sz="2400" dirty="0">
            <a:latin typeface="Times New Roman" pitchFamily="18" charset="0"/>
            <a:cs typeface="Times New Roman" pitchFamily="18" charset="0"/>
          </a:endParaRPr>
        </a:p>
      </dgm:t>
    </dgm:pt>
    <dgm:pt modelId="{11B0D235-916B-44C6-A44D-4BA1667BFE47}" type="parTrans" cxnId="{158A10E0-10FA-426F-8BBF-41BB6BE9F5DB}">
      <dgm:prSet/>
      <dgm:spPr/>
      <dgm:t>
        <a:bodyPr/>
        <a:lstStyle/>
        <a:p>
          <a:endParaRPr lang="es-MX"/>
        </a:p>
      </dgm:t>
    </dgm:pt>
    <dgm:pt modelId="{F8DD9E4B-54BA-456E-8787-707C7BEA6185}" type="sibTrans" cxnId="{158A10E0-10FA-426F-8BBF-41BB6BE9F5DB}">
      <dgm:prSet/>
      <dgm:spPr/>
      <dgm:t>
        <a:bodyPr/>
        <a:lstStyle/>
        <a:p>
          <a:endParaRPr lang="es-MX"/>
        </a:p>
      </dgm:t>
    </dgm:pt>
    <dgm:pt modelId="{9D120F61-142D-4AA8-ACD6-F024DDB9E3E7}">
      <dgm:prSet phldrT="[Texto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s-MX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Enfermedades valvulares con riesgo de embolismo</a:t>
          </a:r>
          <a:endParaRPr lang="es-MX" sz="2400" dirty="0">
            <a:latin typeface="Times New Roman" pitchFamily="18" charset="0"/>
            <a:cs typeface="Times New Roman" pitchFamily="18" charset="0"/>
          </a:endParaRPr>
        </a:p>
      </dgm:t>
    </dgm:pt>
    <dgm:pt modelId="{AFFD2507-84D5-4488-BFF4-E46D429DEB65}" type="parTrans" cxnId="{4B114A56-88C6-4256-8269-5C90F155A0A1}">
      <dgm:prSet/>
      <dgm:spPr/>
      <dgm:t>
        <a:bodyPr/>
        <a:lstStyle/>
        <a:p>
          <a:endParaRPr lang="es-MX"/>
        </a:p>
      </dgm:t>
    </dgm:pt>
    <dgm:pt modelId="{5E2EFCF8-CC37-447C-A4A1-9A2BDCF5A2FB}" type="sibTrans" cxnId="{4B114A56-88C6-4256-8269-5C90F155A0A1}">
      <dgm:prSet/>
      <dgm:spPr/>
      <dgm:t>
        <a:bodyPr/>
        <a:lstStyle/>
        <a:p>
          <a:endParaRPr lang="es-MX"/>
        </a:p>
      </dgm:t>
    </dgm:pt>
    <dgm:pt modelId="{7BF5EF32-9CC3-4C7C-9B7C-8378F062F9A7}">
      <dgm:prSet phldrT="[Texto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s-MX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dirty="0" smtClean="0"/>
            <a:t>Trombos ventriculares y/o auriculares</a:t>
          </a:r>
          <a:endParaRPr lang="es-MX" sz="2400" dirty="0">
            <a:latin typeface="Times New Roman" pitchFamily="18" charset="0"/>
            <a:cs typeface="Times New Roman" pitchFamily="18" charset="0"/>
          </a:endParaRPr>
        </a:p>
      </dgm:t>
    </dgm:pt>
    <dgm:pt modelId="{8A2E6F3C-E08C-4045-A8CD-C13FB7431900}" type="parTrans" cxnId="{E8235BCF-362A-4E72-A725-D5F03410A409}">
      <dgm:prSet/>
      <dgm:spPr/>
      <dgm:t>
        <a:bodyPr/>
        <a:lstStyle/>
        <a:p>
          <a:endParaRPr lang="es-MX"/>
        </a:p>
      </dgm:t>
    </dgm:pt>
    <dgm:pt modelId="{F15EE5C1-1398-4FCD-9AE1-E26F8CFB3ABA}" type="sibTrans" cxnId="{E8235BCF-362A-4E72-A725-D5F03410A409}">
      <dgm:prSet/>
      <dgm:spPr/>
      <dgm:t>
        <a:bodyPr/>
        <a:lstStyle/>
        <a:p>
          <a:endParaRPr lang="es-MX"/>
        </a:p>
      </dgm:t>
    </dgm:pt>
    <dgm:pt modelId="{09729D11-1770-4ED0-9F28-04E76EE25C3E}">
      <dgm:prSet phldrT="[Texto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s-ES" sz="2400" dirty="0" smtClean="0"/>
            <a:t>Enfermedad tromboembólica venosa</a:t>
          </a:r>
          <a:endParaRPr lang="es-MX" sz="2400" dirty="0">
            <a:latin typeface="+mn-lt"/>
            <a:cs typeface="Times New Roman" pitchFamily="18" charset="0"/>
          </a:endParaRPr>
        </a:p>
      </dgm:t>
    </dgm:pt>
    <dgm:pt modelId="{BFD8EE95-29CF-4F4A-AB37-FFE6F7752D58}" type="sibTrans" cxnId="{FDDEEE32-E57F-49D1-88BD-137A067985BF}">
      <dgm:prSet/>
      <dgm:spPr/>
      <dgm:t>
        <a:bodyPr/>
        <a:lstStyle/>
        <a:p>
          <a:endParaRPr lang="es-MX"/>
        </a:p>
      </dgm:t>
    </dgm:pt>
    <dgm:pt modelId="{E3AD77F3-7EBA-4951-B2F8-4DF5A2C48B59}" type="parTrans" cxnId="{FDDEEE32-E57F-49D1-88BD-137A067985BF}">
      <dgm:prSet/>
      <dgm:spPr/>
      <dgm:t>
        <a:bodyPr/>
        <a:lstStyle/>
        <a:p>
          <a:endParaRPr lang="es-MX"/>
        </a:p>
      </dgm:t>
    </dgm:pt>
    <dgm:pt modelId="{C8CF073F-A49F-469B-BEE6-E42568C084A8}">
      <dgm:prSet phldrT="[Texto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s-ES" sz="2400" b="1" dirty="0" smtClean="0"/>
            <a:t>Prótesis valvulares mecánicas</a:t>
          </a:r>
          <a:endParaRPr lang="es-MX" sz="2400" b="1" dirty="0">
            <a:latin typeface="+mn-lt"/>
            <a:cs typeface="Times New Roman" pitchFamily="18" charset="0"/>
          </a:endParaRPr>
        </a:p>
      </dgm:t>
    </dgm:pt>
    <dgm:pt modelId="{0EFB3050-617A-4178-AEAD-6F8618D34083}" type="sibTrans" cxnId="{D6CCF881-CB01-44EF-B02F-6221CE2F8466}">
      <dgm:prSet/>
      <dgm:spPr/>
      <dgm:t>
        <a:bodyPr/>
        <a:lstStyle/>
        <a:p>
          <a:endParaRPr lang="es-MX"/>
        </a:p>
      </dgm:t>
    </dgm:pt>
    <dgm:pt modelId="{9416C17F-0251-45B7-A5C5-4CC6C5F9E6DC}" type="parTrans" cxnId="{D6CCF881-CB01-44EF-B02F-6221CE2F8466}">
      <dgm:prSet/>
      <dgm:spPr/>
      <dgm:t>
        <a:bodyPr/>
        <a:lstStyle/>
        <a:p>
          <a:endParaRPr lang="es-MX"/>
        </a:p>
      </dgm:t>
    </dgm:pt>
    <dgm:pt modelId="{DB89C0F7-DB5E-4590-8B71-BA0EF8DFAF48}" type="pres">
      <dgm:prSet presAssocID="{B8561808-3027-408E-A44A-AF3D29DC29A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47FE975C-C6BB-4F74-9957-AD5B22ACD87D}" type="pres">
      <dgm:prSet presAssocID="{C8CF073F-A49F-469B-BEE6-E42568C084A8}" presName="parentLin" presStyleCnt="0"/>
      <dgm:spPr/>
      <dgm:t>
        <a:bodyPr/>
        <a:lstStyle/>
        <a:p>
          <a:endParaRPr lang="es-ES"/>
        </a:p>
      </dgm:t>
    </dgm:pt>
    <dgm:pt modelId="{2DD408D8-925C-4598-B033-A23B7468639C}" type="pres">
      <dgm:prSet presAssocID="{C8CF073F-A49F-469B-BEE6-E42568C084A8}" presName="parentLeftMargin" presStyleLbl="node1" presStyleIdx="0" presStyleCnt="5"/>
      <dgm:spPr/>
      <dgm:t>
        <a:bodyPr/>
        <a:lstStyle/>
        <a:p>
          <a:endParaRPr lang="es-MX"/>
        </a:p>
      </dgm:t>
    </dgm:pt>
    <dgm:pt modelId="{AB70A760-8847-42AB-B705-1DF28F858630}" type="pres">
      <dgm:prSet presAssocID="{C8CF073F-A49F-469B-BEE6-E42568C084A8}" presName="parentText" presStyleLbl="node1" presStyleIdx="0" presStyleCnt="5" custScaleX="108469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B440AFE-E3DA-45F0-A3D2-5BD042995D75}" type="pres">
      <dgm:prSet presAssocID="{C8CF073F-A49F-469B-BEE6-E42568C084A8}" presName="negativeSpace" presStyleCnt="0"/>
      <dgm:spPr/>
      <dgm:t>
        <a:bodyPr/>
        <a:lstStyle/>
        <a:p>
          <a:endParaRPr lang="es-ES"/>
        </a:p>
      </dgm:t>
    </dgm:pt>
    <dgm:pt modelId="{1EB140EF-C046-4DE9-816E-12AB1D2F6D51}" type="pres">
      <dgm:prSet presAssocID="{C8CF073F-A49F-469B-BEE6-E42568C084A8}" presName="childText" presStyleLbl="conFgAcc1" presStyleIdx="0" presStyleCnt="5">
        <dgm:presLayoutVars>
          <dgm:bulletEnabled val="1"/>
        </dgm:presLayoutVars>
      </dgm:prSet>
      <dgm:spPr>
        <a:solidFill>
          <a:schemeClr val="bg1">
            <a:alpha val="90000"/>
          </a:schemeClr>
        </a:solidFill>
      </dgm:spPr>
      <dgm:t>
        <a:bodyPr/>
        <a:lstStyle/>
        <a:p>
          <a:endParaRPr lang="es-ES"/>
        </a:p>
      </dgm:t>
    </dgm:pt>
    <dgm:pt modelId="{819968FD-079F-4693-9552-14FB5D8CB7A9}" type="pres">
      <dgm:prSet presAssocID="{0EFB3050-617A-4178-AEAD-6F8618D34083}" presName="spaceBetweenRectangles" presStyleCnt="0"/>
      <dgm:spPr/>
      <dgm:t>
        <a:bodyPr/>
        <a:lstStyle/>
        <a:p>
          <a:endParaRPr lang="es-ES"/>
        </a:p>
      </dgm:t>
    </dgm:pt>
    <dgm:pt modelId="{2A51DC63-F925-4030-8CED-0E9EDE0A3561}" type="pres">
      <dgm:prSet presAssocID="{09729D11-1770-4ED0-9F28-04E76EE25C3E}" presName="parentLin" presStyleCnt="0"/>
      <dgm:spPr/>
      <dgm:t>
        <a:bodyPr/>
        <a:lstStyle/>
        <a:p>
          <a:endParaRPr lang="es-ES"/>
        </a:p>
      </dgm:t>
    </dgm:pt>
    <dgm:pt modelId="{D5958307-8587-405E-B8BB-CC8F5734064F}" type="pres">
      <dgm:prSet presAssocID="{09729D11-1770-4ED0-9F28-04E76EE25C3E}" presName="parentLeftMargin" presStyleLbl="node1" presStyleIdx="0" presStyleCnt="5"/>
      <dgm:spPr/>
      <dgm:t>
        <a:bodyPr/>
        <a:lstStyle/>
        <a:p>
          <a:endParaRPr lang="es-MX"/>
        </a:p>
      </dgm:t>
    </dgm:pt>
    <dgm:pt modelId="{1F8184B6-7638-462C-A885-0322D5330DFF}" type="pres">
      <dgm:prSet presAssocID="{09729D11-1770-4ED0-9F28-04E76EE25C3E}" presName="parentText" presStyleLbl="node1" presStyleIdx="1" presStyleCnt="5" custScaleX="106679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DA83FAA-25DB-45F2-BD04-56B3FA170EFC}" type="pres">
      <dgm:prSet presAssocID="{09729D11-1770-4ED0-9F28-04E76EE25C3E}" presName="negativeSpace" presStyleCnt="0"/>
      <dgm:spPr/>
      <dgm:t>
        <a:bodyPr/>
        <a:lstStyle/>
        <a:p>
          <a:endParaRPr lang="es-ES"/>
        </a:p>
      </dgm:t>
    </dgm:pt>
    <dgm:pt modelId="{8C4E6892-0562-4DE1-9C04-49571EDEB2F3}" type="pres">
      <dgm:prSet presAssocID="{09729D11-1770-4ED0-9F28-04E76EE25C3E}" presName="childText" presStyleLbl="conFgAcc1" presStyleIdx="1" presStyleCnt="5">
        <dgm:presLayoutVars>
          <dgm:bulletEnabled val="1"/>
        </dgm:presLayoutVars>
      </dgm:prSet>
      <dgm:spPr>
        <a:solidFill>
          <a:schemeClr val="bg1">
            <a:alpha val="90000"/>
          </a:schemeClr>
        </a:solidFill>
      </dgm:spPr>
      <dgm:t>
        <a:bodyPr/>
        <a:lstStyle/>
        <a:p>
          <a:endParaRPr lang="es-ES"/>
        </a:p>
      </dgm:t>
    </dgm:pt>
    <dgm:pt modelId="{AFF2F027-AD8F-49F8-9DBD-98EAD7FCCD22}" type="pres">
      <dgm:prSet presAssocID="{BFD8EE95-29CF-4F4A-AB37-FFE6F7752D58}" presName="spaceBetweenRectangles" presStyleCnt="0"/>
      <dgm:spPr/>
      <dgm:t>
        <a:bodyPr/>
        <a:lstStyle/>
        <a:p>
          <a:endParaRPr lang="es-ES"/>
        </a:p>
      </dgm:t>
    </dgm:pt>
    <dgm:pt modelId="{7EB0B51A-442C-464D-82AD-1C85423357DA}" type="pres">
      <dgm:prSet presAssocID="{9E17BD06-342F-48DA-B503-AA119DE5BF0A}" presName="parentLin" presStyleCnt="0"/>
      <dgm:spPr/>
      <dgm:t>
        <a:bodyPr/>
        <a:lstStyle/>
        <a:p>
          <a:endParaRPr lang="es-ES"/>
        </a:p>
      </dgm:t>
    </dgm:pt>
    <dgm:pt modelId="{95CC37D1-2B06-4E8E-8A01-B0F136A684BD}" type="pres">
      <dgm:prSet presAssocID="{9E17BD06-342F-48DA-B503-AA119DE5BF0A}" presName="parentLeftMargin" presStyleLbl="node1" presStyleIdx="1" presStyleCnt="5"/>
      <dgm:spPr/>
      <dgm:t>
        <a:bodyPr/>
        <a:lstStyle/>
        <a:p>
          <a:endParaRPr lang="es-MX"/>
        </a:p>
      </dgm:t>
    </dgm:pt>
    <dgm:pt modelId="{859BEE96-A9D2-4BD4-AF57-C937BB9B3E64}" type="pres">
      <dgm:prSet presAssocID="{9E17BD06-342F-48DA-B503-AA119DE5BF0A}" presName="parentText" presStyleLbl="node1" presStyleIdx="2" presStyleCnt="5" custScaleX="108511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DAEB3F2-6539-4CE1-9BCB-FFAFFA69C67B}" type="pres">
      <dgm:prSet presAssocID="{9E17BD06-342F-48DA-B503-AA119DE5BF0A}" presName="negativeSpace" presStyleCnt="0"/>
      <dgm:spPr/>
      <dgm:t>
        <a:bodyPr/>
        <a:lstStyle/>
        <a:p>
          <a:endParaRPr lang="es-ES"/>
        </a:p>
      </dgm:t>
    </dgm:pt>
    <dgm:pt modelId="{ABCEBABE-06FC-4819-9A8B-2561A07A41B7}" type="pres">
      <dgm:prSet presAssocID="{9E17BD06-342F-48DA-B503-AA119DE5BF0A}" presName="childText" presStyleLbl="conFgAcc1" presStyleIdx="2" presStyleCnt="5">
        <dgm:presLayoutVars>
          <dgm:bulletEnabled val="1"/>
        </dgm:presLayoutVars>
      </dgm:prSet>
      <dgm:spPr>
        <a:solidFill>
          <a:schemeClr val="bg1">
            <a:alpha val="90000"/>
          </a:schemeClr>
        </a:solidFill>
      </dgm:spPr>
      <dgm:t>
        <a:bodyPr/>
        <a:lstStyle/>
        <a:p>
          <a:endParaRPr lang="es-ES"/>
        </a:p>
      </dgm:t>
    </dgm:pt>
    <dgm:pt modelId="{EC770E1C-4A14-4D78-B57E-388C588AFCFB}" type="pres">
      <dgm:prSet presAssocID="{F8DD9E4B-54BA-456E-8787-707C7BEA6185}" presName="spaceBetweenRectangles" presStyleCnt="0"/>
      <dgm:spPr/>
      <dgm:t>
        <a:bodyPr/>
        <a:lstStyle/>
        <a:p>
          <a:endParaRPr lang="es-ES"/>
        </a:p>
      </dgm:t>
    </dgm:pt>
    <dgm:pt modelId="{825F0D9B-B7B6-47F1-91D8-C4FEA71CF8F9}" type="pres">
      <dgm:prSet presAssocID="{7BF5EF32-9CC3-4C7C-9B7C-8378F062F9A7}" presName="parentLin" presStyleCnt="0"/>
      <dgm:spPr/>
      <dgm:t>
        <a:bodyPr/>
        <a:lstStyle/>
        <a:p>
          <a:endParaRPr lang="es-ES"/>
        </a:p>
      </dgm:t>
    </dgm:pt>
    <dgm:pt modelId="{4B773AC9-4A67-45C3-B4CC-7AED2E2D770B}" type="pres">
      <dgm:prSet presAssocID="{7BF5EF32-9CC3-4C7C-9B7C-8378F062F9A7}" presName="parentLeftMargin" presStyleLbl="node1" presStyleIdx="2" presStyleCnt="5"/>
      <dgm:spPr/>
      <dgm:t>
        <a:bodyPr/>
        <a:lstStyle/>
        <a:p>
          <a:endParaRPr lang="es-MX"/>
        </a:p>
      </dgm:t>
    </dgm:pt>
    <dgm:pt modelId="{90CAD07F-CEDC-4890-A642-8439E78CE296}" type="pres">
      <dgm:prSet presAssocID="{7BF5EF32-9CC3-4C7C-9B7C-8378F062F9A7}" presName="parentText" presStyleLbl="node1" presStyleIdx="3" presStyleCnt="5" custScaleX="10912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9D43F04-F093-4A87-91A3-C4EEF3CF6BFE}" type="pres">
      <dgm:prSet presAssocID="{7BF5EF32-9CC3-4C7C-9B7C-8378F062F9A7}" presName="negativeSpace" presStyleCnt="0"/>
      <dgm:spPr/>
      <dgm:t>
        <a:bodyPr/>
        <a:lstStyle/>
        <a:p>
          <a:endParaRPr lang="es-ES"/>
        </a:p>
      </dgm:t>
    </dgm:pt>
    <dgm:pt modelId="{5A530AA8-5C80-4C48-9A8A-B431719FE43B}" type="pres">
      <dgm:prSet presAssocID="{7BF5EF32-9CC3-4C7C-9B7C-8378F062F9A7}" presName="childText" presStyleLbl="conFgAcc1" presStyleIdx="3" presStyleCnt="5">
        <dgm:presLayoutVars>
          <dgm:bulletEnabled val="1"/>
        </dgm:presLayoutVars>
      </dgm:prSet>
      <dgm:spPr>
        <a:solidFill>
          <a:schemeClr val="bg1">
            <a:alpha val="90000"/>
          </a:schemeClr>
        </a:solidFill>
      </dgm:spPr>
      <dgm:t>
        <a:bodyPr/>
        <a:lstStyle/>
        <a:p>
          <a:endParaRPr lang="es-ES"/>
        </a:p>
      </dgm:t>
    </dgm:pt>
    <dgm:pt modelId="{344ADA41-F051-4364-A461-FA42E37DDFA0}" type="pres">
      <dgm:prSet presAssocID="{F15EE5C1-1398-4FCD-9AE1-E26F8CFB3ABA}" presName="spaceBetweenRectangles" presStyleCnt="0"/>
      <dgm:spPr/>
      <dgm:t>
        <a:bodyPr/>
        <a:lstStyle/>
        <a:p>
          <a:endParaRPr lang="es-ES"/>
        </a:p>
      </dgm:t>
    </dgm:pt>
    <dgm:pt modelId="{16AD3B9D-1620-4537-8F43-554D3163A619}" type="pres">
      <dgm:prSet presAssocID="{9D120F61-142D-4AA8-ACD6-F024DDB9E3E7}" presName="parentLin" presStyleCnt="0"/>
      <dgm:spPr/>
      <dgm:t>
        <a:bodyPr/>
        <a:lstStyle/>
        <a:p>
          <a:endParaRPr lang="es-ES"/>
        </a:p>
      </dgm:t>
    </dgm:pt>
    <dgm:pt modelId="{75B307C4-C24B-4BF4-930D-02F1FE9D5B3B}" type="pres">
      <dgm:prSet presAssocID="{9D120F61-142D-4AA8-ACD6-F024DDB9E3E7}" presName="parentLeftMargin" presStyleLbl="node1" presStyleIdx="3" presStyleCnt="5"/>
      <dgm:spPr/>
      <dgm:t>
        <a:bodyPr/>
        <a:lstStyle/>
        <a:p>
          <a:endParaRPr lang="es-MX"/>
        </a:p>
      </dgm:t>
    </dgm:pt>
    <dgm:pt modelId="{1F98545A-2649-4D56-A114-D14280AA1A65}" type="pres">
      <dgm:prSet presAssocID="{9D120F61-142D-4AA8-ACD6-F024DDB9E3E7}" presName="parentText" presStyleLbl="node1" presStyleIdx="4" presStyleCnt="5" custScaleX="135131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ECD2DF8-E7A7-41B7-947E-38F2601E384E}" type="pres">
      <dgm:prSet presAssocID="{9D120F61-142D-4AA8-ACD6-F024DDB9E3E7}" presName="negativeSpace" presStyleCnt="0"/>
      <dgm:spPr/>
      <dgm:t>
        <a:bodyPr/>
        <a:lstStyle/>
        <a:p>
          <a:endParaRPr lang="es-ES"/>
        </a:p>
      </dgm:t>
    </dgm:pt>
    <dgm:pt modelId="{BC2EAEF3-D858-419F-8F50-44353F49683C}" type="pres">
      <dgm:prSet presAssocID="{9D120F61-142D-4AA8-ACD6-F024DDB9E3E7}" presName="childText" presStyleLbl="conFgAcc1" presStyleIdx="4" presStyleCnt="5">
        <dgm:presLayoutVars>
          <dgm:bulletEnabled val="1"/>
        </dgm:presLayoutVars>
      </dgm:prSet>
      <dgm:spPr>
        <a:solidFill>
          <a:schemeClr val="bg1">
            <a:alpha val="90000"/>
          </a:schemeClr>
        </a:solidFill>
      </dgm:spPr>
      <dgm:t>
        <a:bodyPr/>
        <a:lstStyle/>
        <a:p>
          <a:endParaRPr lang="es-ES"/>
        </a:p>
      </dgm:t>
    </dgm:pt>
  </dgm:ptLst>
  <dgm:cxnLst>
    <dgm:cxn modelId="{4B114A56-88C6-4256-8269-5C90F155A0A1}" srcId="{B8561808-3027-408E-A44A-AF3D29DC29AA}" destId="{9D120F61-142D-4AA8-ACD6-F024DDB9E3E7}" srcOrd="4" destOrd="0" parTransId="{AFFD2507-84D5-4488-BFF4-E46D429DEB65}" sibTransId="{5E2EFCF8-CC37-447C-A4A1-9A2BDCF5A2FB}"/>
    <dgm:cxn modelId="{E8235BCF-362A-4E72-A725-D5F03410A409}" srcId="{B8561808-3027-408E-A44A-AF3D29DC29AA}" destId="{7BF5EF32-9CC3-4C7C-9B7C-8378F062F9A7}" srcOrd="3" destOrd="0" parTransId="{8A2E6F3C-E08C-4045-A8CD-C13FB7431900}" sibTransId="{F15EE5C1-1398-4FCD-9AE1-E26F8CFB3ABA}"/>
    <dgm:cxn modelId="{676753EC-1C7E-4777-B188-14296C4EDEB4}" type="presOf" srcId="{9D120F61-142D-4AA8-ACD6-F024DDB9E3E7}" destId="{75B307C4-C24B-4BF4-930D-02F1FE9D5B3B}" srcOrd="0" destOrd="0" presId="urn:microsoft.com/office/officeart/2005/8/layout/list1"/>
    <dgm:cxn modelId="{05A581D5-F632-4BB7-9120-8B1CB588F5D7}" type="presOf" srcId="{9D120F61-142D-4AA8-ACD6-F024DDB9E3E7}" destId="{1F98545A-2649-4D56-A114-D14280AA1A65}" srcOrd="1" destOrd="0" presId="urn:microsoft.com/office/officeart/2005/8/layout/list1"/>
    <dgm:cxn modelId="{D6CCF881-CB01-44EF-B02F-6221CE2F8466}" srcId="{B8561808-3027-408E-A44A-AF3D29DC29AA}" destId="{C8CF073F-A49F-469B-BEE6-E42568C084A8}" srcOrd="0" destOrd="0" parTransId="{9416C17F-0251-45B7-A5C5-4CC6C5F9E6DC}" sibTransId="{0EFB3050-617A-4178-AEAD-6F8618D34083}"/>
    <dgm:cxn modelId="{37C46622-8C5F-41C7-82D3-D4110D6FE091}" type="presOf" srcId="{B8561808-3027-408E-A44A-AF3D29DC29AA}" destId="{DB89C0F7-DB5E-4590-8B71-BA0EF8DFAF48}" srcOrd="0" destOrd="0" presId="urn:microsoft.com/office/officeart/2005/8/layout/list1"/>
    <dgm:cxn modelId="{E0BC1E63-DD7A-40B2-914B-A67EC17F7CEF}" type="presOf" srcId="{09729D11-1770-4ED0-9F28-04E76EE25C3E}" destId="{D5958307-8587-405E-B8BB-CC8F5734064F}" srcOrd="0" destOrd="0" presId="urn:microsoft.com/office/officeart/2005/8/layout/list1"/>
    <dgm:cxn modelId="{956EEFAE-CB54-4417-9360-20B42A16235E}" type="presOf" srcId="{7BF5EF32-9CC3-4C7C-9B7C-8378F062F9A7}" destId="{4B773AC9-4A67-45C3-B4CC-7AED2E2D770B}" srcOrd="0" destOrd="0" presId="urn:microsoft.com/office/officeart/2005/8/layout/list1"/>
    <dgm:cxn modelId="{5B7BEC9A-FEAF-4695-881F-E4B49FD554BE}" type="presOf" srcId="{9E17BD06-342F-48DA-B503-AA119DE5BF0A}" destId="{859BEE96-A9D2-4BD4-AF57-C937BB9B3E64}" srcOrd="1" destOrd="0" presId="urn:microsoft.com/office/officeart/2005/8/layout/list1"/>
    <dgm:cxn modelId="{0DC08B37-ADC6-442E-8A99-5515A7D348E3}" type="presOf" srcId="{9E17BD06-342F-48DA-B503-AA119DE5BF0A}" destId="{95CC37D1-2B06-4E8E-8A01-B0F136A684BD}" srcOrd="0" destOrd="0" presId="urn:microsoft.com/office/officeart/2005/8/layout/list1"/>
    <dgm:cxn modelId="{4F354D1D-1599-450F-B655-DB0ACF07819B}" type="presOf" srcId="{09729D11-1770-4ED0-9F28-04E76EE25C3E}" destId="{1F8184B6-7638-462C-A885-0322D5330DFF}" srcOrd="1" destOrd="0" presId="urn:microsoft.com/office/officeart/2005/8/layout/list1"/>
    <dgm:cxn modelId="{158A10E0-10FA-426F-8BBF-41BB6BE9F5DB}" srcId="{B8561808-3027-408E-A44A-AF3D29DC29AA}" destId="{9E17BD06-342F-48DA-B503-AA119DE5BF0A}" srcOrd="2" destOrd="0" parTransId="{11B0D235-916B-44C6-A44D-4BA1667BFE47}" sibTransId="{F8DD9E4B-54BA-456E-8787-707C7BEA6185}"/>
    <dgm:cxn modelId="{E28B17F6-4AE4-4634-8237-7970B3964BE0}" type="presOf" srcId="{C8CF073F-A49F-469B-BEE6-E42568C084A8}" destId="{2DD408D8-925C-4598-B033-A23B7468639C}" srcOrd="0" destOrd="0" presId="urn:microsoft.com/office/officeart/2005/8/layout/list1"/>
    <dgm:cxn modelId="{9EFC4DFC-1FC7-4927-871E-5BDC6D9FA92D}" type="presOf" srcId="{C8CF073F-A49F-469B-BEE6-E42568C084A8}" destId="{AB70A760-8847-42AB-B705-1DF28F858630}" srcOrd="1" destOrd="0" presId="urn:microsoft.com/office/officeart/2005/8/layout/list1"/>
    <dgm:cxn modelId="{FDDEEE32-E57F-49D1-88BD-137A067985BF}" srcId="{B8561808-3027-408E-A44A-AF3D29DC29AA}" destId="{09729D11-1770-4ED0-9F28-04E76EE25C3E}" srcOrd="1" destOrd="0" parTransId="{E3AD77F3-7EBA-4951-B2F8-4DF5A2C48B59}" sibTransId="{BFD8EE95-29CF-4F4A-AB37-FFE6F7752D58}"/>
    <dgm:cxn modelId="{EA944A7B-F85C-4276-BA43-30A7AC2434D3}" type="presOf" srcId="{7BF5EF32-9CC3-4C7C-9B7C-8378F062F9A7}" destId="{90CAD07F-CEDC-4890-A642-8439E78CE296}" srcOrd="1" destOrd="0" presId="urn:microsoft.com/office/officeart/2005/8/layout/list1"/>
    <dgm:cxn modelId="{FBCE4D6A-0C67-4191-BC4A-B0559E33001E}" type="presParOf" srcId="{DB89C0F7-DB5E-4590-8B71-BA0EF8DFAF48}" destId="{47FE975C-C6BB-4F74-9957-AD5B22ACD87D}" srcOrd="0" destOrd="0" presId="urn:microsoft.com/office/officeart/2005/8/layout/list1"/>
    <dgm:cxn modelId="{A32EB5FE-6AD5-403E-B9B3-4736F98B9F94}" type="presParOf" srcId="{47FE975C-C6BB-4F74-9957-AD5B22ACD87D}" destId="{2DD408D8-925C-4598-B033-A23B7468639C}" srcOrd="0" destOrd="0" presId="urn:microsoft.com/office/officeart/2005/8/layout/list1"/>
    <dgm:cxn modelId="{AF6118BC-90EB-4B5D-827D-09ECB17178A3}" type="presParOf" srcId="{47FE975C-C6BB-4F74-9957-AD5B22ACD87D}" destId="{AB70A760-8847-42AB-B705-1DF28F858630}" srcOrd="1" destOrd="0" presId="urn:microsoft.com/office/officeart/2005/8/layout/list1"/>
    <dgm:cxn modelId="{04B20F4D-3712-41F1-9CBA-AB274944FA2B}" type="presParOf" srcId="{DB89C0F7-DB5E-4590-8B71-BA0EF8DFAF48}" destId="{DB440AFE-E3DA-45F0-A3D2-5BD042995D75}" srcOrd="1" destOrd="0" presId="urn:microsoft.com/office/officeart/2005/8/layout/list1"/>
    <dgm:cxn modelId="{6AECBE91-97E6-4A2C-AAD9-D04371E68CBB}" type="presParOf" srcId="{DB89C0F7-DB5E-4590-8B71-BA0EF8DFAF48}" destId="{1EB140EF-C046-4DE9-816E-12AB1D2F6D51}" srcOrd="2" destOrd="0" presId="urn:microsoft.com/office/officeart/2005/8/layout/list1"/>
    <dgm:cxn modelId="{2DDDF9F0-DB48-46D6-9FE2-64C901529600}" type="presParOf" srcId="{DB89C0F7-DB5E-4590-8B71-BA0EF8DFAF48}" destId="{819968FD-079F-4693-9552-14FB5D8CB7A9}" srcOrd="3" destOrd="0" presId="urn:microsoft.com/office/officeart/2005/8/layout/list1"/>
    <dgm:cxn modelId="{5C613F69-5C3A-4490-92E6-EA25BF4DDFA2}" type="presParOf" srcId="{DB89C0F7-DB5E-4590-8B71-BA0EF8DFAF48}" destId="{2A51DC63-F925-4030-8CED-0E9EDE0A3561}" srcOrd="4" destOrd="0" presId="urn:microsoft.com/office/officeart/2005/8/layout/list1"/>
    <dgm:cxn modelId="{D779F52B-FF65-45E4-BE65-C541A737BAA1}" type="presParOf" srcId="{2A51DC63-F925-4030-8CED-0E9EDE0A3561}" destId="{D5958307-8587-405E-B8BB-CC8F5734064F}" srcOrd="0" destOrd="0" presId="urn:microsoft.com/office/officeart/2005/8/layout/list1"/>
    <dgm:cxn modelId="{CCE588B9-04EF-4E93-A6F2-07B9E3571741}" type="presParOf" srcId="{2A51DC63-F925-4030-8CED-0E9EDE0A3561}" destId="{1F8184B6-7638-462C-A885-0322D5330DFF}" srcOrd="1" destOrd="0" presId="urn:microsoft.com/office/officeart/2005/8/layout/list1"/>
    <dgm:cxn modelId="{322AC84A-0944-4CA0-AE07-B36E6CCF7489}" type="presParOf" srcId="{DB89C0F7-DB5E-4590-8B71-BA0EF8DFAF48}" destId="{1DA83FAA-25DB-45F2-BD04-56B3FA170EFC}" srcOrd="5" destOrd="0" presId="urn:microsoft.com/office/officeart/2005/8/layout/list1"/>
    <dgm:cxn modelId="{69555FC0-3E59-4788-B7DA-31A363161A60}" type="presParOf" srcId="{DB89C0F7-DB5E-4590-8B71-BA0EF8DFAF48}" destId="{8C4E6892-0562-4DE1-9C04-49571EDEB2F3}" srcOrd="6" destOrd="0" presId="urn:microsoft.com/office/officeart/2005/8/layout/list1"/>
    <dgm:cxn modelId="{E7AD234D-69D5-44FC-A411-9232E891A6A1}" type="presParOf" srcId="{DB89C0F7-DB5E-4590-8B71-BA0EF8DFAF48}" destId="{AFF2F027-AD8F-49F8-9DBD-98EAD7FCCD22}" srcOrd="7" destOrd="0" presId="urn:microsoft.com/office/officeart/2005/8/layout/list1"/>
    <dgm:cxn modelId="{A7F3238B-B076-43F0-92BF-FBABD0A23A1F}" type="presParOf" srcId="{DB89C0F7-DB5E-4590-8B71-BA0EF8DFAF48}" destId="{7EB0B51A-442C-464D-82AD-1C85423357DA}" srcOrd="8" destOrd="0" presId="urn:microsoft.com/office/officeart/2005/8/layout/list1"/>
    <dgm:cxn modelId="{2A7F399F-940A-4808-8F17-31D87A28E0AA}" type="presParOf" srcId="{7EB0B51A-442C-464D-82AD-1C85423357DA}" destId="{95CC37D1-2B06-4E8E-8A01-B0F136A684BD}" srcOrd="0" destOrd="0" presId="urn:microsoft.com/office/officeart/2005/8/layout/list1"/>
    <dgm:cxn modelId="{E8036522-5C41-413F-BA18-13B6F1E722C5}" type="presParOf" srcId="{7EB0B51A-442C-464D-82AD-1C85423357DA}" destId="{859BEE96-A9D2-4BD4-AF57-C937BB9B3E64}" srcOrd="1" destOrd="0" presId="urn:microsoft.com/office/officeart/2005/8/layout/list1"/>
    <dgm:cxn modelId="{39EB020F-7370-4B80-9723-9FCB49FC0D72}" type="presParOf" srcId="{DB89C0F7-DB5E-4590-8B71-BA0EF8DFAF48}" destId="{CDAEB3F2-6539-4CE1-9BCB-FFAFFA69C67B}" srcOrd="9" destOrd="0" presId="urn:microsoft.com/office/officeart/2005/8/layout/list1"/>
    <dgm:cxn modelId="{497326E6-2763-4C5A-AD19-537E1C558492}" type="presParOf" srcId="{DB89C0F7-DB5E-4590-8B71-BA0EF8DFAF48}" destId="{ABCEBABE-06FC-4819-9A8B-2561A07A41B7}" srcOrd="10" destOrd="0" presId="urn:microsoft.com/office/officeart/2005/8/layout/list1"/>
    <dgm:cxn modelId="{0F36EFFF-2C38-4D99-9C1C-B28C8658DAC8}" type="presParOf" srcId="{DB89C0F7-DB5E-4590-8B71-BA0EF8DFAF48}" destId="{EC770E1C-4A14-4D78-B57E-388C588AFCFB}" srcOrd="11" destOrd="0" presId="urn:microsoft.com/office/officeart/2005/8/layout/list1"/>
    <dgm:cxn modelId="{1C962983-07E6-42AD-856F-BC91A2E8B691}" type="presParOf" srcId="{DB89C0F7-DB5E-4590-8B71-BA0EF8DFAF48}" destId="{825F0D9B-B7B6-47F1-91D8-C4FEA71CF8F9}" srcOrd="12" destOrd="0" presId="urn:microsoft.com/office/officeart/2005/8/layout/list1"/>
    <dgm:cxn modelId="{FF9F69A6-ECC9-4720-9E42-6EEFEE99C8BD}" type="presParOf" srcId="{825F0D9B-B7B6-47F1-91D8-C4FEA71CF8F9}" destId="{4B773AC9-4A67-45C3-B4CC-7AED2E2D770B}" srcOrd="0" destOrd="0" presId="urn:microsoft.com/office/officeart/2005/8/layout/list1"/>
    <dgm:cxn modelId="{211F1906-D6CE-4F6E-B575-93C68B7E39A7}" type="presParOf" srcId="{825F0D9B-B7B6-47F1-91D8-C4FEA71CF8F9}" destId="{90CAD07F-CEDC-4890-A642-8439E78CE296}" srcOrd="1" destOrd="0" presId="urn:microsoft.com/office/officeart/2005/8/layout/list1"/>
    <dgm:cxn modelId="{CEA809BB-F31F-4EEB-ACB1-551DC43410CE}" type="presParOf" srcId="{DB89C0F7-DB5E-4590-8B71-BA0EF8DFAF48}" destId="{A9D43F04-F093-4A87-91A3-C4EEF3CF6BFE}" srcOrd="13" destOrd="0" presId="urn:microsoft.com/office/officeart/2005/8/layout/list1"/>
    <dgm:cxn modelId="{40333B28-AD71-4681-842B-08244A970EC6}" type="presParOf" srcId="{DB89C0F7-DB5E-4590-8B71-BA0EF8DFAF48}" destId="{5A530AA8-5C80-4C48-9A8A-B431719FE43B}" srcOrd="14" destOrd="0" presId="urn:microsoft.com/office/officeart/2005/8/layout/list1"/>
    <dgm:cxn modelId="{8511E1BC-FF0A-4EDA-B851-127F6AC2C963}" type="presParOf" srcId="{DB89C0F7-DB5E-4590-8B71-BA0EF8DFAF48}" destId="{344ADA41-F051-4364-A461-FA42E37DDFA0}" srcOrd="15" destOrd="0" presId="urn:microsoft.com/office/officeart/2005/8/layout/list1"/>
    <dgm:cxn modelId="{30AB1B05-7627-4D62-B2C0-C567FD154983}" type="presParOf" srcId="{DB89C0F7-DB5E-4590-8B71-BA0EF8DFAF48}" destId="{16AD3B9D-1620-4537-8F43-554D3163A619}" srcOrd="16" destOrd="0" presId="urn:microsoft.com/office/officeart/2005/8/layout/list1"/>
    <dgm:cxn modelId="{3329267C-6E7D-42E3-9659-4A2FBCE75FB4}" type="presParOf" srcId="{16AD3B9D-1620-4537-8F43-554D3163A619}" destId="{75B307C4-C24B-4BF4-930D-02F1FE9D5B3B}" srcOrd="0" destOrd="0" presId="urn:microsoft.com/office/officeart/2005/8/layout/list1"/>
    <dgm:cxn modelId="{4F531E52-BAC4-4AA3-AED6-0E4D87BA6CBB}" type="presParOf" srcId="{16AD3B9D-1620-4537-8F43-554D3163A619}" destId="{1F98545A-2649-4D56-A114-D14280AA1A65}" srcOrd="1" destOrd="0" presId="urn:microsoft.com/office/officeart/2005/8/layout/list1"/>
    <dgm:cxn modelId="{9D3A16A1-68AB-4D1D-9354-A98BFF0BCE89}" type="presParOf" srcId="{DB89C0F7-DB5E-4590-8B71-BA0EF8DFAF48}" destId="{8ECD2DF8-E7A7-41B7-947E-38F2601E384E}" srcOrd="17" destOrd="0" presId="urn:microsoft.com/office/officeart/2005/8/layout/list1"/>
    <dgm:cxn modelId="{F707F475-DE22-43C5-947E-D28990A2E534}" type="presParOf" srcId="{DB89C0F7-DB5E-4590-8B71-BA0EF8DFAF48}" destId="{BC2EAEF3-D858-419F-8F50-44353F49683C}" srcOrd="18" destOrd="0" presId="urn:microsoft.com/office/officeart/2005/8/layout/list1"/>
  </dgm:cxnLst>
  <dgm:bg>
    <a:solidFill>
      <a:srgbClr val="FFFFFF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8492E1-7B3B-4F6D-B0A5-27D74F3D211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FC0BEE9-A9A6-4550-A9EF-C51537ACEED5}" type="pres">
      <dgm:prSet presAssocID="{338492E1-7B3B-4F6D-B0A5-27D74F3D2112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4679D70-AA4A-4F4C-90CE-A8D6A6F9B71D}" type="pres">
      <dgm:prSet presAssocID="{338492E1-7B3B-4F6D-B0A5-27D74F3D2112}" presName="arrow" presStyleLbl="bgShp" presStyleIdx="0" presStyleCnt="1" custLinFactNeighborX="-1822" custLinFactNeighborY="-10149"/>
      <dgm:spPr>
        <a:solidFill>
          <a:srgbClr val="92D050"/>
        </a:solidFill>
      </dgm:spPr>
    </dgm:pt>
    <dgm:pt modelId="{199894FA-61ED-43EB-B4F0-536588CB4F97}" type="pres">
      <dgm:prSet presAssocID="{338492E1-7B3B-4F6D-B0A5-27D74F3D2112}" presName="linearProcess" presStyleCnt="0"/>
      <dgm:spPr/>
    </dgm:pt>
  </dgm:ptLst>
  <dgm:cxnLst>
    <dgm:cxn modelId="{11E4AD6C-DD3E-4FD2-B9DB-0A6CC3182E02}" type="presOf" srcId="{338492E1-7B3B-4F6D-B0A5-27D74F3D2112}" destId="{AFC0BEE9-A9A6-4550-A9EF-C51537ACEED5}" srcOrd="0" destOrd="0" presId="urn:microsoft.com/office/officeart/2005/8/layout/hProcess9"/>
    <dgm:cxn modelId="{BFFB95EA-C789-4922-8EAF-9CF0F57A52EB}" type="presParOf" srcId="{AFC0BEE9-A9A6-4550-A9EF-C51537ACEED5}" destId="{64679D70-AA4A-4F4C-90CE-A8D6A6F9B71D}" srcOrd="0" destOrd="0" presId="urn:microsoft.com/office/officeart/2005/8/layout/hProcess9"/>
    <dgm:cxn modelId="{CA0742DA-5568-47F0-B731-8D50DDF945AC}" type="presParOf" srcId="{AFC0BEE9-A9A6-4550-A9EF-C51537ACEED5}" destId="{199894FA-61ED-43EB-B4F0-536588CB4F97}" srcOrd="1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6EA59E3-F731-40EF-9097-2942A1EB0E6A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AD45D9D-D6D0-4072-B23F-C717CC839B4B}">
      <dgm:prSet phldrT="[Texto]"/>
      <dgm:spPr>
        <a:solidFill>
          <a:schemeClr val="accent1">
            <a:lumMod val="75000"/>
            <a:alpha val="5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Gestantes con prótesis mecánicas en uso de HBPM </a:t>
          </a:r>
          <a:endParaRPr lang="es-ES" dirty="0"/>
        </a:p>
      </dgm:t>
    </dgm:pt>
    <dgm:pt modelId="{BE6C134E-41FB-4D76-A11E-7AB2A795165F}" type="parTrans" cxnId="{A2BDE296-D22F-4B32-8E10-1EB180D17DE2}">
      <dgm:prSet/>
      <dgm:spPr/>
      <dgm:t>
        <a:bodyPr/>
        <a:lstStyle/>
        <a:p>
          <a:endParaRPr lang="es-ES"/>
        </a:p>
      </dgm:t>
    </dgm:pt>
    <dgm:pt modelId="{0821AE21-4DAF-473F-B2E5-A129C28C1A1E}" type="sibTrans" cxnId="{A2BDE296-D22F-4B32-8E10-1EB180D17DE2}">
      <dgm:prSet/>
      <dgm:spPr/>
      <dgm:t>
        <a:bodyPr/>
        <a:lstStyle/>
        <a:p>
          <a:endParaRPr lang="es-ES"/>
        </a:p>
      </dgm:t>
    </dgm:pt>
    <dgm:pt modelId="{C3A3AF4D-B19A-41CC-A646-6419BB973774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Total de 76 pacientes</a:t>
          </a:r>
        </a:p>
        <a:p>
          <a:r>
            <a:rPr lang="es-ES" b="1" dirty="0" smtClean="0">
              <a:solidFill>
                <a:schemeClr val="tx1"/>
              </a:solidFill>
            </a:rPr>
            <a:t>(1966-2006)</a:t>
          </a:r>
          <a:endParaRPr lang="es-ES" dirty="0"/>
        </a:p>
      </dgm:t>
    </dgm:pt>
    <dgm:pt modelId="{BEC528F8-E666-430A-837B-155C0EF80F51}" type="parTrans" cxnId="{8490EF38-3FC2-46DE-9AAB-E8815B4E3BC6}">
      <dgm:prSet/>
      <dgm:spPr/>
      <dgm:t>
        <a:bodyPr/>
        <a:lstStyle/>
        <a:p>
          <a:endParaRPr lang="es-ES"/>
        </a:p>
      </dgm:t>
    </dgm:pt>
    <dgm:pt modelId="{78E1B76F-E371-4963-B930-7CE53B6ABE40}" type="sibTrans" cxnId="{8490EF38-3FC2-46DE-9AAB-E8815B4E3BC6}">
      <dgm:prSet/>
      <dgm:spPr/>
      <dgm:t>
        <a:bodyPr/>
        <a:lstStyle/>
        <a:p>
          <a:endParaRPr lang="es-ES"/>
        </a:p>
      </dgm:t>
    </dgm:pt>
    <dgm:pt modelId="{225A67AD-2087-40B3-89E6-8B51E81A4FE5}">
      <dgm:prSet phldrT="[Texto]"/>
      <dgm:spPr>
        <a:solidFill>
          <a:schemeClr val="accent1">
            <a:lumMod val="75000"/>
            <a:alpha val="50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22 % de eventos </a:t>
          </a:r>
          <a:r>
            <a:rPr lang="es-ES" b="1" dirty="0" err="1" smtClean="0">
              <a:solidFill>
                <a:schemeClr val="tx1"/>
              </a:solidFill>
            </a:rPr>
            <a:t>trombóticos</a:t>
          </a:r>
          <a:r>
            <a:rPr lang="es-ES" b="1" dirty="0" smtClean="0">
              <a:solidFill>
                <a:schemeClr val="tx1"/>
              </a:solidFill>
            </a:rPr>
            <a:t>.</a:t>
          </a:r>
          <a:endParaRPr lang="es-ES" dirty="0"/>
        </a:p>
      </dgm:t>
    </dgm:pt>
    <dgm:pt modelId="{501894C5-B130-406B-942B-7EB1B6D36F67}" type="parTrans" cxnId="{59B73F74-76EF-47D4-8835-399AFA4A42A4}">
      <dgm:prSet/>
      <dgm:spPr/>
      <dgm:t>
        <a:bodyPr/>
        <a:lstStyle/>
        <a:p>
          <a:endParaRPr lang="es-ES"/>
        </a:p>
      </dgm:t>
    </dgm:pt>
    <dgm:pt modelId="{93FF36BD-D136-4486-8B47-2F9780B4696D}" type="sibTrans" cxnId="{59B73F74-76EF-47D4-8835-399AFA4A42A4}">
      <dgm:prSet/>
      <dgm:spPr/>
      <dgm:t>
        <a:bodyPr/>
        <a:lstStyle/>
        <a:p>
          <a:endParaRPr lang="es-ES"/>
        </a:p>
      </dgm:t>
    </dgm:pt>
    <dgm:pt modelId="{BC04C9C7-73B2-4BAF-BBD1-11A0FDD1049D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4 % de mortalidad materna</a:t>
          </a:r>
          <a:endParaRPr lang="es-ES" dirty="0"/>
        </a:p>
      </dgm:t>
    </dgm:pt>
    <dgm:pt modelId="{35A2AC59-4187-467A-943A-571279346123}" type="parTrans" cxnId="{E050FC5B-3993-4588-B519-7A0C88B00A3B}">
      <dgm:prSet/>
      <dgm:spPr/>
      <dgm:t>
        <a:bodyPr/>
        <a:lstStyle/>
        <a:p>
          <a:endParaRPr lang="es-ES"/>
        </a:p>
      </dgm:t>
    </dgm:pt>
    <dgm:pt modelId="{D41EDE87-51F7-47D1-A5E2-608BC8972A87}" type="sibTrans" cxnId="{E050FC5B-3993-4588-B519-7A0C88B00A3B}">
      <dgm:prSet/>
      <dgm:spPr/>
      <dgm:t>
        <a:bodyPr/>
        <a:lstStyle/>
        <a:p>
          <a:endParaRPr lang="es-ES"/>
        </a:p>
      </dgm:t>
    </dgm:pt>
    <dgm:pt modelId="{B2F40913-D24E-4204-92E3-702BC16376B8}" type="pres">
      <dgm:prSet presAssocID="{96EA59E3-F731-40EF-9097-2942A1EB0E6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1885649-452C-45C5-AC6E-B5517AF5AB49}" type="pres">
      <dgm:prSet presAssocID="{6AD45D9D-D6D0-4072-B23F-C717CC839B4B}" presName="Name5" presStyleLbl="vennNode1" presStyleIdx="0" presStyleCnt="4" custScaleY="6826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7342E39-53AB-41E3-BFB5-F254EBC459B3}" type="pres">
      <dgm:prSet presAssocID="{0821AE21-4DAF-473F-B2E5-A129C28C1A1E}" presName="space" presStyleCnt="0"/>
      <dgm:spPr/>
    </dgm:pt>
    <dgm:pt modelId="{AAF55EB5-C0AB-4FC0-B533-B590BB0CF3A8}" type="pres">
      <dgm:prSet presAssocID="{C3A3AF4D-B19A-41CC-A646-6419BB973774}" presName="Name5" presStyleLbl="vennNode1" presStyleIdx="1" presStyleCnt="4" custScaleY="6826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2A1EC9-0BE4-40A6-9980-0B69E8E6DDEB}" type="pres">
      <dgm:prSet presAssocID="{78E1B76F-E371-4963-B930-7CE53B6ABE40}" presName="space" presStyleCnt="0"/>
      <dgm:spPr/>
    </dgm:pt>
    <dgm:pt modelId="{E4F1AD6B-16E1-4120-9303-A57DE6B4C37D}" type="pres">
      <dgm:prSet presAssocID="{225A67AD-2087-40B3-89E6-8B51E81A4FE5}" presName="Name5" presStyleLbl="vennNode1" presStyleIdx="2" presStyleCnt="4" custScaleY="6826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C6E58E6-4531-4BDE-B054-E2A800CF10FB}" type="pres">
      <dgm:prSet presAssocID="{93FF36BD-D136-4486-8B47-2F9780B4696D}" presName="space" presStyleCnt="0"/>
      <dgm:spPr/>
    </dgm:pt>
    <dgm:pt modelId="{217EEEC7-28BB-41BE-8AE3-171965ED0ABA}" type="pres">
      <dgm:prSet presAssocID="{BC04C9C7-73B2-4BAF-BBD1-11A0FDD1049D}" presName="Name5" presStyleLbl="vennNode1" presStyleIdx="3" presStyleCnt="4" custScaleY="69384" custLinFactNeighborX="499" custLinFactNeighborY="-50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42CB0C6-0741-4CFF-B742-1E0C4DFEE441}" type="presOf" srcId="{96EA59E3-F731-40EF-9097-2942A1EB0E6A}" destId="{B2F40913-D24E-4204-92E3-702BC16376B8}" srcOrd="0" destOrd="0" presId="urn:microsoft.com/office/officeart/2005/8/layout/venn3"/>
    <dgm:cxn modelId="{06858B34-5EB0-4F43-891E-3A16BF94D9FE}" type="presOf" srcId="{6AD45D9D-D6D0-4072-B23F-C717CC839B4B}" destId="{E1885649-452C-45C5-AC6E-B5517AF5AB49}" srcOrd="0" destOrd="0" presId="urn:microsoft.com/office/officeart/2005/8/layout/venn3"/>
    <dgm:cxn modelId="{8490EF38-3FC2-46DE-9AAB-E8815B4E3BC6}" srcId="{96EA59E3-F731-40EF-9097-2942A1EB0E6A}" destId="{C3A3AF4D-B19A-41CC-A646-6419BB973774}" srcOrd="1" destOrd="0" parTransId="{BEC528F8-E666-430A-837B-155C0EF80F51}" sibTransId="{78E1B76F-E371-4963-B930-7CE53B6ABE40}"/>
    <dgm:cxn modelId="{E050FC5B-3993-4588-B519-7A0C88B00A3B}" srcId="{96EA59E3-F731-40EF-9097-2942A1EB0E6A}" destId="{BC04C9C7-73B2-4BAF-BBD1-11A0FDD1049D}" srcOrd="3" destOrd="0" parTransId="{35A2AC59-4187-467A-943A-571279346123}" sibTransId="{D41EDE87-51F7-47D1-A5E2-608BC8972A87}"/>
    <dgm:cxn modelId="{59B73F74-76EF-47D4-8835-399AFA4A42A4}" srcId="{96EA59E3-F731-40EF-9097-2942A1EB0E6A}" destId="{225A67AD-2087-40B3-89E6-8B51E81A4FE5}" srcOrd="2" destOrd="0" parTransId="{501894C5-B130-406B-942B-7EB1B6D36F67}" sibTransId="{93FF36BD-D136-4486-8B47-2F9780B4696D}"/>
    <dgm:cxn modelId="{E9E044D9-FD49-4F2D-A7B3-0F79B04449FA}" type="presOf" srcId="{BC04C9C7-73B2-4BAF-BBD1-11A0FDD1049D}" destId="{217EEEC7-28BB-41BE-8AE3-171965ED0ABA}" srcOrd="0" destOrd="0" presId="urn:microsoft.com/office/officeart/2005/8/layout/venn3"/>
    <dgm:cxn modelId="{A2BDE296-D22F-4B32-8E10-1EB180D17DE2}" srcId="{96EA59E3-F731-40EF-9097-2942A1EB0E6A}" destId="{6AD45D9D-D6D0-4072-B23F-C717CC839B4B}" srcOrd="0" destOrd="0" parTransId="{BE6C134E-41FB-4D76-A11E-7AB2A795165F}" sibTransId="{0821AE21-4DAF-473F-B2E5-A129C28C1A1E}"/>
    <dgm:cxn modelId="{E2BA1DC2-096D-45E9-9BA0-8E861115F95D}" type="presOf" srcId="{C3A3AF4D-B19A-41CC-A646-6419BB973774}" destId="{AAF55EB5-C0AB-4FC0-B533-B590BB0CF3A8}" srcOrd="0" destOrd="0" presId="urn:microsoft.com/office/officeart/2005/8/layout/venn3"/>
    <dgm:cxn modelId="{8320D58D-5A18-4190-B064-6B9091BE9A82}" type="presOf" srcId="{225A67AD-2087-40B3-89E6-8B51E81A4FE5}" destId="{E4F1AD6B-16E1-4120-9303-A57DE6B4C37D}" srcOrd="0" destOrd="0" presId="urn:microsoft.com/office/officeart/2005/8/layout/venn3"/>
    <dgm:cxn modelId="{9FAC1421-C6AE-40D3-8DB0-4C8DC80CA7B0}" type="presParOf" srcId="{B2F40913-D24E-4204-92E3-702BC16376B8}" destId="{E1885649-452C-45C5-AC6E-B5517AF5AB49}" srcOrd="0" destOrd="0" presId="urn:microsoft.com/office/officeart/2005/8/layout/venn3"/>
    <dgm:cxn modelId="{47334B43-5C47-4B8B-B1AC-C7297B10255A}" type="presParOf" srcId="{B2F40913-D24E-4204-92E3-702BC16376B8}" destId="{57342E39-53AB-41E3-BFB5-F254EBC459B3}" srcOrd="1" destOrd="0" presId="urn:microsoft.com/office/officeart/2005/8/layout/venn3"/>
    <dgm:cxn modelId="{22EBDE67-4154-4408-9BEF-4F7503718DA8}" type="presParOf" srcId="{B2F40913-D24E-4204-92E3-702BC16376B8}" destId="{AAF55EB5-C0AB-4FC0-B533-B590BB0CF3A8}" srcOrd="2" destOrd="0" presId="urn:microsoft.com/office/officeart/2005/8/layout/venn3"/>
    <dgm:cxn modelId="{C58CBB94-4C41-4816-8720-FE1F55FB8F1F}" type="presParOf" srcId="{B2F40913-D24E-4204-92E3-702BC16376B8}" destId="{152A1EC9-0BE4-40A6-9980-0B69E8E6DDEB}" srcOrd="3" destOrd="0" presId="urn:microsoft.com/office/officeart/2005/8/layout/venn3"/>
    <dgm:cxn modelId="{892820A1-F6D7-4544-8DFC-601AD7877219}" type="presParOf" srcId="{B2F40913-D24E-4204-92E3-702BC16376B8}" destId="{E4F1AD6B-16E1-4120-9303-A57DE6B4C37D}" srcOrd="4" destOrd="0" presId="urn:microsoft.com/office/officeart/2005/8/layout/venn3"/>
    <dgm:cxn modelId="{08482B34-C493-43E4-8E80-B197A2229AEF}" type="presParOf" srcId="{B2F40913-D24E-4204-92E3-702BC16376B8}" destId="{2C6E58E6-4531-4BDE-B054-E2A800CF10FB}" srcOrd="5" destOrd="0" presId="urn:microsoft.com/office/officeart/2005/8/layout/venn3"/>
    <dgm:cxn modelId="{B5E707A1-4330-4613-946B-6B575004A392}" type="presParOf" srcId="{B2F40913-D24E-4204-92E3-702BC16376B8}" destId="{217EEEC7-28BB-41BE-8AE3-171965ED0ABA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A4068E-4F3E-4EEC-8635-CF70DCCB9070}">
      <dsp:nvSpPr>
        <dsp:cNvPr id="0" name=""/>
        <dsp:cNvSpPr/>
      </dsp:nvSpPr>
      <dsp:spPr>
        <a:xfrm>
          <a:off x="0" y="14885"/>
          <a:ext cx="6096000" cy="1728000"/>
        </a:xfrm>
        <a:prstGeom prst="rightArrow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E617E3-7B3E-4D10-AA84-FFDA9C28AD37}">
      <dsp:nvSpPr>
        <dsp:cNvPr id="0" name=""/>
        <dsp:cNvSpPr/>
      </dsp:nvSpPr>
      <dsp:spPr>
        <a:xfrm>
          <a:off x="4086712" y="446885"/>
          <a:ext cx="1537291" cy="994213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82880" rIns="0" bIns="1828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latin typeface="Times New Roman" pitchFamily="18" charset="0"/>
              <a:cs typeface="Times New Roman" pitchFamily="18" charset="0"/>
            </a:rPr>
            <a:t>Estasis venoso</a:t>
          </a:r>
          <a:endParaRPr lang="es-MX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86712" y="446885"/>
        <a:ext cx="1537291" cy="994213"/>
      </dsp:txXfrm>
    </dsp:sp>
    <dsp:sp modelId="{3EE3A4DA-492D-4352-89E0-F99039A1F310}">
      <dsp:nvSpPr>
        <dsp:cNvPr id="0" name=""/>
        <dsp:cNvSpPr/>
      </dsp:nvSpPr>
      <dsp:spPr>
        <a:xfrm>
          <a:off x="2287782" y="446885"/>
          <a:ext cx="1537291" cy="994213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82880" rIns="0" bIns="1828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latin typeface="Times New Roman" pitchFamily="18" charset="0"/>
              <a:cs typeface="Times New Roman" pitchFamily="18" charset="0"/>
            </a:rPr>
            <a:t>Obstruye retorno venoso</a:t>
          </a:r>
          <a:endParaRPr lang="es-MX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87782" y="446885"/>
        <a:ext cx="1537291" cy="994213"/>
      </dsp:txXfrm>
    </dsp:sp>
    <dsp:sp modelId="{428D25D7-F195-4877-83CF-22DF8C11E039}">
      <dsp:nvSpPr>
        <dsp:cNvPr id="0" name=""/>
        <dsp:cNvSpPr/>
      </dsp:nvSpPr>
      <dsp:spPr>
        <a:xfrm>
          <a:off x="488851" y="446885"/>
          <a:ext cx="1537291" cy="994213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82880" rIns="0" bIns="1828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latin typeface="Times New Roman" pitchFamily="18" charset="0"/>
              <a:cs typeface="Times New Roman" pitchFamily="18" charset="0"/>
            </a:rPr>
            <a:t>Crecimiento uterino</a:t>
          </a:r>
          <a:endParaRPr lang="es-MX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8851" y="446885"/>
        <a:ext cx="1537291" cy="9942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6F7A2C-09A5-47C2-BEEF-A04D3E273A35}">
      <dsp:nvSpPr>
        <dsp:cNvPr id="0" name=""/>
        <dsp:cNvSpPr/>
      </dsp:nvSpPr>
      <dsp:spPr>
        <a:xfrm>
          <a:off x="457199" y="0"/>
          <a:ext cx="5181600" cy="2464048"/>
        </a:xfrm>
        <a:prstGeom prst="rightArrow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6AE829-2043-48DA-B174-D2D2AD07CB8D}">
      <dsp:nvSpPr>
        <dsp:cNvPr id="0" name=""/>
        <dsp:cNvSpPr/>
      </dsp:nvSpPr>
      <dsp:spPr>
        <a:xfrm>
          <a:off x="82598" y="231797"/>
          <a:ext cx="2127011" cy="2000452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Aumenta concentración de factores de la coagulación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II, VII, VIII, IX  X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0252" y="329451"/>
        <a:ext cx="1931703" cy="1805144"/>
      </dsp:txXfrm>
    </dsp:sp>
    <dsp:sp modelId="{2885AB7D-38D8-4334-A159-EF5C8C7C6095}">
      <dsp:nvSpPr>
        <dsp:cNvPr id="0" name=""/>
        <dsp:cNvSpPr/>
      </dsp:nvSpPr>
      <dsp:spPr>
        <a:xfrm>
          <a:off x="2399514" y="303807"/>
          <a:ext cx="1887068" cy="1856433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Aumento del fibrinógeno y la adherencia plaquetaria</a:t>
          </a:r>
          <a:endParaRPr lang="es-MX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490138" y="394431"/>
        <a:ext cx="1705820" cy="1675185"/>
      </dsp:txXfrm>
    </dsp:sp>
    <dsp:sp modelId="{2FA68DF0-0CC4-45A3-8656-6E475EF02B08}">
      <dsp:nvSpPr>
        <dsp:cNvPr id="0" name=""/>
        <dsp:cNvSpPr/>
      </dsp:nvSpPr>
      <dsp:spPr>
        <a:xfrm>
          <a:off x="4476487" y="331138"/>
          <a:ext cx="1536913" cy="1801771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Fibrinolisis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disminuida</a:t>
          </a:r>
          <a:endParaRPr lang="es-MX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51513" y="406164"/>
        <a:ext cx="1386861" cy="16517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B140EF-C046-4DE9-816E-12AB1D2F6D51}">
      <dsp:nvSpPr>
        <dsp:cNvPr id="0" name=""/>
        <dsp:cNvSpPr/>
      </dsp:nvSpPr>
      <dsp:spPr>
        <a:xfrm>
          <a:off x="0" y="343403"/>
          <a:ext cx="7581054" cy="478800"/>
        </a:xfrm>
        <a:prstGeom prst="rect">
          <a:avLst/>
        </a:prstGeom>
        <a:solidFill>
          <a:schemeClr val="bg1"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70A760-8847-42AB-B705-1DF28F858630}">
      <dsp:nvSpPr>
        <dsp:cNvPr id="0" name=""/>
        <dsp:cNvSpPr/>
      </dsp:nvSpPr>
      <dsp:spPr>
        <a:xfrm>
          <a:off x="379052" y="62963"/>
          <a:ext cx="5756165" cy="560880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0582" tIns="0" rIns="20058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Prótesis valvulares mecánicas</a:t>
          </a:r>
          <a:endParaRPr lang="es-MX" sz="2400" b="1" kern="1200" dirty="0">
            <a:latin typeface="+mn-lt"/>
            <a:cs typeface="Times New Roman" pitchFamily="18" charset="0"/>
          </a:endParaRPr>
        </a:p>
      </dsp:txBody>
      <dsp:txXfrm>
        <a:off x="406432" y="90343"/>
        <a:ext cx="5701405" cy="506120"/>
      </dsp:txXfrm>
    </dsp:sp>
    <dsp:sp modelId="{8C4E6892-0562-4DE1-9C04-49571EDEB2F3}">
      <dsp:nvSpPr>
        <dsp:cNvPr id="0" name=""/>
        <dsp:cNvSpPr/>
      </dsp:nvSpPr>
      <dsp:spPr>
        <a:xfrm>
          <a:off x="0" y="1205243"/>
          <a:ext cx="7581054" cy="478800"/>
        </a:xfrm>
        <a:prstGeom prst="rect">
          <a:avLst/>
        </a:prstGeom>
        <a:solidFill>
          <a:schemeClr val="bg1"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8184B6-7638-462C-A885-0322D5330DFF}">
      <dsp:nvSpPr>
        <dsp:cNvPr id="0" name=""/>
        <dsp:cNvSpPr/>
      </dsp:nvSpPr>
      <dsp:spPr>
        <a:xfrm>
          <a:off x="379052" y="924803"/>
          <a:ext cx="5661174" cy="560880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0582" tIns="0" rIns="20058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Enfermedad tromboembólica venosa</a:t>
          </a:r>
          <a:endParaRPr lang="es-MX" sz="2400" kern="1200" dirty="0">
            <a:latin typeface="+mn-lt"/>
            <a:cs typeface="Times New Roman" pitchFamily="18" charset="0"/>
          </a:endParaRPr>
        </a:p>
      </dsp:txBody>
      <dsp:txXfrm>
        <a:off x="406432" y="952183"/>
        <a:ext cx="5606414" cy="506120"/>
      </dsp:txXfrm>
    </dsp:sp>
    <dsp:sp modelId="{ABCEBABE-06FC-4819-9A8B-2561A07A41B7}">
      <dsp:nvSpPr>
        <dsp:cNvPr id="0" name=""/>
        <dsp:cNvSpPr/>
      </dsp:nvSpPr>
      <dsp:spPr>
        <a:xfrm>
          <a:off x="0" y="2067083"/>
          <a:ext cx="7581054" cy="478800"/>
        </a:xfrm>
        <a:prstGeom prst="rect">
          <a:avLst/>
        </a:prstGeom>
        <a:solidFill>
          <a:schemeClr val="bg1"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9BEE96-A9D2-4BD4-AF57-C937BB9B3E64}">
      <dsp:nvSpPr>
        <dsp:cNvPr id="0" name=""/>
        <dsp:cNvSpPr/>
      </dsp:nvSpPr>
      <dsp:spPr>
        <a:xfrm>
          <a:off x="379052" y="1786643"/>
          <a:ext cx="5758394" cy="560880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0582" tIns="0" rIns="20058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Arritmias cardiacas</a:t>
          </a:r>
          <a:endParaRPr lang="es-MX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6432" y="1814023"/>
        <a:ext cx="5703634" cy="506120"/>
      </dsp:txXfrm>
    </dsp:sp>
    <dsp:sp modelId="{5A530AA8-5C80-4C48-9A8A-B431719FE43B}">
      <dsp:nvSpPr>
        <dsp:cNvPr id="0" name=""/>
        <dsp:cNvSpPr/>
      </dsp:nvSpPr>
      <dsp:spPr>
        <a:xfrm>
          <a:off x="0" y="2928923"/>
          <a:ext cx="7581054" cy="478800"/>
        </a:xfrm>
        <a:prstGeom prst="rect">
          <a:avLst/>
        </a:prstGeom>
        <a:solidFill>
          <a:schemeClr val="bg1"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CAD07F-CEDC-4890-A642-8439E78CE296}">
      <dsp:nvSpPr>
        <dsp:cNvPr id="0" name=""/>
        <dsp:cNvSpPr/>
      </dsp:nvSpPr>
      <dsp:spPr>
        <a:xfrm>
          <a:off x="379052" y="2648483"/>
          <a:ext cx="5790818" cy="560880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0582" tIns="0" rIns="200582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s-ES" sz="2400" kern="1200" dirty="0" smtClean="0"/>
            <a:t>Trombos ventriculares y/o auriculares</a:t>
          </a:r>
          <a:endParaRPr lang="es-MX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6432" y="2675863"/>
        <a:ext cx="5736058" cy="506120"/>
      </dsp:txXfrm>
    </dsp:sp>
    <dsp:sp modelId="{BC2EAEF3-D858-419F-8F50-44353F49683C}">
      <dsp:nvSpPr>
        <dsp:cNvPr id="0" name=""/>
        <dsp:cNvSpPr/>
      </dsp:nvSpPr>
      <dsp:spPr>
        <a:xfrm>
          <a:off x="0" y="3790763"/>
          <a:ext cx="7581054" cy="478800"/>
        </a:xfrm>
        <a:prstGeom prst="rect">
          <a:avLst/>
        </a:prstGeom>
        <a:solidFill>
          <a:schemeClr val="bg1"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98545A-2649-4D56-A114-D14280AA1A65}">
      <dsp:nvSpPr>
        <dsp:cNvPr id="0" name=""/>
        <dsp:cNvSpPr/>
      </dsp:nvSpPr>
      <dsp:spPr>
        <a:xfrm>
          <a:off x="379052" y="3510323"/>
          <a:ext cx="7171047" cy="560880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0582" tIns="0" rIns="200582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Enfermedades valvulares con riesgo de embolismo</a:t>
          </a:r>
          <a:endParaRPr lang="es-MX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6432" y="3537703"/>
        <a:ext cx="7116287" cy="5061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679D70-AA4A-4F4C-90CE-A8D6A6F9B71D}">
      <dsp:nvSpPr>
        <dsp:cNvPr id="0" name=""/>
        <dsp:cNvSpPr/>
      </dsp:nvSpPr>
      <dsp:spPr>
        <a:xfrm>
          <a:off x="530516" y="0"/>
          <a:ext cx="7577150" cy="2219739"/>
        </a:xfrm>
        <a:prstGeom prst="rightArrow">
          <a:avLst/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885649-452C-45C5-AC6E-B5517AF5AB49}">
      <dsp:nvSpPr>
        <dsp:cNvPr id="0" name=""/>
        <dsp:cNvSpPr/>
      </dsp:nvSpPr>
      <dsp:spPr>
        <a:xfrm>
          <a:off x="2613" y="921173"/>
          <a:ext cx="2622119" cy="1790094"/>
        </a:xfrm>
        <a:prstGeom prst="ellipse">
          <a:avLst/>
        </a:prstGeom>
        <a:solidFill>
          <a:schemeClr val="accent1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4304" tIns="26670" rIns="144304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b="1" kern="1200" dirty="0" smtClean="0">
              <a:solidFill>
                <a:schemeClr val="tx1"/>
              </a:solidFill>
            </a:rPr>
            <a:t>Gestantes con prótesis mecánicas en uso de HBPM </a:t>
          </a:r>
          <a:endParaRPr lang="es-ES" sz="2100" kern="1200" dirty="0"/>
        </a:p>
      </dsp:txBody>
      <dsp:txXfrm>
        <a:off x="386613" y="1183326"/>
        <a:ext cx="1854119" cy="1265788"/>
      </dsp:txXfrm>
    </dsp:sp>
    <dsp:sp modelId="{AAF55EB5-C0AB-4FC0-B533-B590BB0CF3A8}">
      <dsp:nvSpPr>
        <dsp:cNvPr id="0" name=""/>
        <dsp:cNvSpPr/>
      </dsp:nvSpPr>
      <dsp:spPr>
        <a:xfrm>
          <a:off x="2100309" y="921173"/>
          <a:ext cx="2622119" cy="179009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4304" tIns="26670" rIns="144304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b="1" kern="1200" dirty="0" smtClean="0">
              <a:solidFill>
                <a:schemeClr val="tx1"/>
              </a:solidFill>
            </a:rPr>
            <a:t>Total de 76 pacientes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b="1" kern="1200" dirty="0" smtClean="0">
              <a:solidFill>
                <a:schemeClr val="tx1"/>
              </a:solidFill>
            </a:rPr>
            <a:t>(1966-2006)</a:t>
          </a:r>
          <a:endParaRPr lang="es-ES" sz="2100" kern="1200" dirty="0"/>
        </a:p>
      </dsp:txBody>
      <dsp:txXfrm>
        <a:off x="2484309" y="1183326"/>
        <a:ext cx="1854119" cy="1265788"/>
      </dsp:txXfrm>
    </dsp:sp>
    <dsp:sp modelId="{E4F1AD6B-16E1-4120-9303-A57DE6B4C37D}">
      <dsp:nvSpPr>
        <dsp:cNvPr id="0" name=""/>
        <dsp:cNvSpPr/>
      </dsp:nvSpPr>
      <dsp:spPr>
        <a:xfrm>
          <a:off x="4198005" y="921173"/>
          <a:ext cx="2622119" cy="1790094"/>
        </a:xfrm>
        <a:prstGeom prst="ellipse">
          <a:avLst/>
        </a:prstGeom>
        <a:solidFill>
          <a:schemeClr val="accent1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4304" tIns="26670" rIns="144304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b="1" kern="1200" dirty="0" smtClean="0">
              <a:solidFill>
                <a:schemeClr val="tx1"/>
              </a:solidFill>
            </a:rPr>
            <a:t>22 % de eventos </a:t>
          </a:r>
          <a:r>
            <a:rPr lang="es-ES" sz="2100" b="1" kern="1200" dirty="0" err="1" smtClean="0">
              <a:solidFill>
                <a:schemeClr val="tx1"/>
              </a:solidFill>
            </a:rPr>
            <a:t>trombóticos</a:t>
          </a:r>
          <a:r>
            <a:rPr lang="es-ES" sz="2100" b="1" kern="1200" dirty="0" smtClean="0">
              <a:solidFill>
                <a:schemeClr val="tx1"/>
              </a:solidFill>
            </a:rPr>
            <a:t>.</a:t>
          </a:r>
          <a:endParaRPr lang="es-ES" sz="2100" kern="1200" dirty="0"/>
        </a:p>
      </dsp:txBody>
      <dsp:txXfrm>
        <a:off x="4582005" y="1183326"/>
        <a:ext cx="1854119" cy="1265788"/>
      </dsp:txXfrm>
    </dsp:sp>
    <dsp:sp modelId="{217EEEC7-28BB-41BE-8AE3-171965ED0ABA}">
      <dsp:nvSpPr>
        <dsp:cNvPr id="0" name=""/>
        <dsp:cNvSpPr/>
      </dsp:nvSpPr>
      <dsp:spPr>
        <a:xfrm>
          <a:off x="6298314" y="893313"/>
          <a:ext cx="2622119" cy="181933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4304" tIns="26670" rIns="144304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b="1" kern="1200" dirty="0" smtClean="0">
              <a:solidFill>
                <a:schemeClr val="tx1"/>
              </a:solidFill>
            </a:rPr>
            <a:t>4 % de mortalidad materna</a:t>
          </a:r>
          <a:endParaRPr lang="es-ES" sz="2100" kern="1200" dirty="0"/>
        </a:p>
      </dsp:txBody>
      <dsp:txXfrm>
        <a:off x="6682314" y="1159748"/>
        <a:ext cx="1854119" cy="12864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C712-6DDA-4CA9-B378-16543C636373}" type="datetimeFigureOut">
              <a:rPr lang="es-ES" smtClean="0"/>
              <a:t>15/05/2023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2988-752B-4447-94CA-0786D96119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1196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C712-6DDA-4CA9-B378-16543C636373}" type="datetimeFigureOut">
              <a:rPr lang="es-ES" smtClean="0"/>
              <a:t>15/05/2023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2988-752B-4447-94CA-0786D96119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820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C712-6DDA-4CA9-B378-16543C636373}" type="datetimeFigureOut">
              <a:rPr lang="es-ES" smtClean="0"/>
              <a:t>15/05/2023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2988-752B-4447-94CA-0786D96119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981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C712-6DDA-4CA9-B378-16543C636373}" type="datetimeFigureOut">
              <a:rPr lang="es-ES" smtClean="0"/>
              <a:t>15/05/2023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2988-752B-4447-94CA-0786D96119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2617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C712-6DDA-4CA9-B378-16543C636373}" type="datetimeFigureOut">
              <a:rPr lang="es-ES" smtClean="0"/>
              <a:t>15/05/2023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2988-752B-4447-94CA-0786D96119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2331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C712-6DDA-4CA9-B378-16543C636373}" type="datetimeFigureOut">
              <a:rPr lang="es-ES" smtClean="0"/>
              <a:t>15/05/2023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2988-752B-4447-94CA-0786D96119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4783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C712-6DDA-4CA9-B378-16543C636373}" type="datetimeFigureOut">
              <a:rPr lang="es-ES" smtClean="0"/>
              <a:t>15/05/2023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2988-752B-4447-94CA-0786D96119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4243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C712-6DDA-4CA9-B378-16543C636373}" type="datetimeFigureOut">
              <a:rPr lang="es-ES" smtClean="0"/>
              <a:t>15/05/2023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2988-752B-4447-94CA-0786D96119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2953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C712-6DDA-4CA9-B378-16543C636373}" type="datetimeFigureOut">
              <a:rPr lang="es-ES" smtClean="0"/>
              <a:t>15/05/2023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2988-752B-4447-94CA-0786D96119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9880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C712-6DDA-4CA9-B378-16543C636373}" type="datetimeFigureOut">
              <a:rPr lang="es-ES" smtClean="0"/>
              <a:t>15/05/2023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2988-752B-4447-94CA-0786D96119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03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C712-6DDA-4CA9-B378-16543C636373}" type="datetimeFigureOut">
              <a:rPr lang="es-ES" smtClean="0"/>
              <a:t>15/05/2023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72988-752B-4447-94CA-0786D96119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4235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5C712-6DDA-4CA9-B378-16543C636373}" type="datetimeFigureOut">
              <a:rPr lang="es-ES" smtClean="0"/>
              <a:t>15/05/2023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72988-752B-4447-94CA-0786D961199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1913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13100" y="1160220"/>
            <a:ext cx="105083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kern="1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 Nacional de Cardiopatía y Embarazo.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s-ES" sz="3200" dirty="0">
              <a:solidFill>
                <a:srgbClr val="0070C0"/>
              </a:solidFill>
            </a:endParaRPr>
          </a:p>
        </p:txBody>
      </p:sp>
      <p:grpSp>
        <p:nvGrpSpPr>
          <p:cNvPr id="5" name="7 Grupo"/>
          <p:cNvGrpSpPr/>
          <p:nvPr/>
        </p:nvGrpSpPr>
        <p:grpSpPr>
          <a:xfrm>
            <a:off x="10046609" y="616919"/>
            <a:ext cx="1127878" cy="1346633"/>
            <a:chOff x="10808577" y="217651"/>
            <a:chExt cx="1127878" cy="1346633"/>
          </a:xfrm>
        </p:grpSpPr>
        <p:pic>
          <p:nvPicPr>
            <p:cNvPr id="6" name="Imagen 4"/>
            <p:cNvPicPr/>
            <p:nvPr/>
          </p:nvPicPr>
          <p:blipFill>
            <a:blip r:embed="rId2" cstate="print"/>
            <a:srcRect/>
            <a:stretch/>
          </p:blipFill>
          <p:spPr>
            <a:xfrm>
              <a:off x="10808577" y="217651"/>
              <a:ext cx="1127878" cy="102029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CuadroTexto 6"/>
            <p:cNvSpPr txBox="1"/>
            <p:nvPr/>
          </p:nvSpPr>
          <p:spPr>
            <a:xfrm>
              <a:off x="10983191" y="1194952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SNCE</a:t>
              </a:r>
              <a:endPara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142" y="3440655"/>
            <a:ext cx="3441451" cy="2906486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1441443" y="2671438"/>
            <a:ext cx="105076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>
                <a:latin typeface="Arial" pitchFamily="34" charset="0"/>
                <a:cs typeface="Arial" pitchFamily="34" charset="0"/>
              </a:rPr>
              <a:t>A</a:t>
            </a:r>
            <a:r>
              <a:rPr lang="es-ES" sz="4000" dirty="0" smtClean="0">
                <a:latin typeface="Arial" pitchFamily="34" charset="0"/>
                <a:cs typeface="Arial" pitchFamily="34" charset="0"/>
              </a:rPr>
              <a:t>nticoagulación durante el embarazo. </a:t>
            </a:r>
            <a:endParaRPr lang="es-E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8392150" y="6408473"/>
            <a:ext cx="3308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dirty="0">
                <a:latin typeface="Times New Roman" pitchFamily="18" charset="0"/>
                <a:cs typeface="Times New Roman" pitchFamily="18" charset="0"/>
              </a:rPr>
              <a:t>cardiopatiayemb@infomed.sld.cu</a:t>
            </a:r>
          </a:p>
        </p:txBody>
      </p:sp>
      <p:sp>
        <p:nvSpPr>
          <p:cNvPr id="9" name="Rectángulo 8"/>
          <p:cNvSpPr/>
          <p:nvPr/>
        </p:nvSpPr>
        <p:spPr>
          <a:xfrm>
            <a:off x="3954551" y="4961923"/>
            <a:ext cx="548143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 smtClean="0">
                <a:cs typeface="Arial" pitchFamily="34" charset="0"/>
              </a:rPr>
              <a:t>Dra. Gleiny Vázquez Hernández.</a:t>
            </a:r>
          </a:p>
          <a:p>
            <a:pPr algn="ctr"/>
            <a:r>
              <a:rPr lang="es-ES" sz="2800" dirty="0">
                <a:cs typeface="Arial" pitchFamily="34" charset="0"/>
              </a:rPr>
              <a:t>Especialista en Cardiología.</a:t>
            </a:r>
          </a:p>
          <a:p>
            <a:pPr algn="ctr"/>
            <a:endParaRPr lang="es-ES" sz="2800" dirty="0" smtClean="0">
              <a:cs typeface="Arial" pitchFamily="34" charset="0"/>
            </a:endParaRPr>
          </a:p>
          <a:p>
            <a:pPr algn="ctr"/>
            <a:r>
              <a:rPr lang="es-ES" sz="2800" dirty="0" smtClean="0">
                <a:cs typeface="Arial" pitchFamily="34" charset="0"/>
              </a:rPr>
              <a:t>2023</a:t>
            </a:r>
            <a:endParaRPr lang="es-ES" sz="28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10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1232452" y="2104277"/>
            <a:ext cx="9136884" cy="6080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458423" y="881351"/>
            <a:ext cx="1050834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kern="1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 Nacional de Cardiopatía y Embarazo.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s-ES" sz="2800" kern="1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s-ES" sz="3200" dirty="0"/>
          </a:p>
        </p:txBody>
      </p:sp>
      <p:grpSp>
        <p:nvGrpSpPr>
          <p:cNvPr id="9" name="7 Grupo"/>
          <p:cNvGrpSpPr/>
          <p:nvPr/>
        </p:nvGrpSpPr>
        <p:grpSpPr>
          <a:xfrm>
            <a:off x="10230677" y="486328"/>
            <a:ext cx="954593" cy="1089335"/>
            <a:chOff x="10819361" y="87060"/>
            <a:chExt cx="1127878" cy="1361781"/>
          </a:xfrm>
        </p:grpSpPr>
        <p:pic>
          <p:nvPicPr>
            <p:cNvPr id="10" name="Imagen 4"/>
            <p:cNvPicPr/>
            <p:nvPr/>
          </p:nvPicPr>
          <p:blipFill>
            <a:blip r:embed="rId2" cstate="print"/>
            <a:srcRect/>
            <a:stretch/>
          </p:blipFill>
          <p:spPr>
            <a:xfrm>
              <a:off x="10819361" y="87060"/>
              <a:ext cx="1127878" cy="1020299"/>
            </a:xfrm>
            <a:prstGeom prst="rect">
              <a:avLst/>
            </a:prstGeom>
            <a:ln>
              <a:noFill/>
            </a:ln>
          </p:spPr>
        </p:pic>
        <p:sp>
          <p:nvSpPr>
            <p:cNvPr id="11" name="CuadroTexto 10"/>
            <p:cNvSpPr txBox="1"/>
            <p:nvPr/>
          </p:nvSpPr>
          <p:spPr>
            <a:xfrm>
              <a:off x="10983190" y="1079509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SNCE</a:t>
              </a:r>
              <a:endPara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1374825" y="2152923"/>
            <a:ext cx="88558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/>
              <a:t>Particularidades para el uso de HBPM durante el embarazo</a:t>
            </a:r>
            <a:endParaRPr lang="es-ES" sz="2800" dirty="0"/>
          </a:p>
          <a:p>
            <a:r>
              <a:rPr lang="es-ES" sz="2800" dirty="0" smtClean="0"/>
              <a:t> </a:t>
            </a:r>
            <a:endParaRPr lang="es-ES" sz="24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860727" y="2932052"/>
            <a:ext cx="1032454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 smtClean="0"/>
              <a:t>El </a:t>
            </a:r>
            <a:r>
              <a:rPr lang="es-ES" sz="2400" dirty="0"/>
              <a:t>aclaramiento renal rápido puede dar lugar a concentraciones de anti-</a:t>
            </a:r>
            <a:r>
              <a:rPr lang="es-ES" sz="2400" dirty="0" err="1"/>
              <a:t>Xa</a:t>
            </a:r>
            <a:r>
              <a:rPr lang="es-ES" sz="2400" dirty="0"/>
              <a:t> </a:t>
            </a:r>
            <a:r>
              <a:rPr lang="es-ES" sz="2400" dirty="0" err="1"/>
              <a:t>subterapéuticas</a:t>
            </a:r>
            <a:r>
              <a:rPr lang="es-ES" sz="2400" dirty="0"/>
              <a:t> pese a alcanzarse valores máximos adecuados</a:t>
            </a:r>
            <a:r>
              <a:rPr lang="es-ES" sz="24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/>
              <a:t>En el caso de pacientes portadores de prótesis mecánicas el uso de HBPM debe seguirse </a:t>
            </a:r>
            <a:r>
              <a:rPr lang="es-ES" sz="2400" dirty="0" smtClean="0"/>
              <a:t>para </a:t>
            </a:r>
            <a:r>
              <a:rPr lang="es-ES" sz="2400" dirty="0"/>
              <a:t>mantener los niveles de anti-</a:t>
            </a:r>
            <a:r>
              <a:rPr lang="es-ES" sz="2400" dirty="0" err="1"/>
              <a:t>Xa</a:t>
            </a:r>
            <a:r>
              <a:rPr lang="es-ES" sz="2400" dirty="0"/>
              <a:t> entre 0,8-1,2 U/ml (posición aórtica) y de 1-1,2 U/ml (posición mitral o derechas). </a:t>
            </a:r>
            <a:endParaRPr lang="es-E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400" baseline="30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 smtClean="0"/>
              <a:t>Su </a:t>
            </a:r>
            <a:r>
              <a:rPr lang="es-ES" sz="2400" dirty="0"/>
              <a:t>uso en pacientes portadoras de prótesis mecánicas está contraindicado cuando no se logra tener una dosificación de valores de anti-</a:t>
            </a:r>
            <a:r>
              <a:rPr lang="es-ES" sz="2400" dirty="0" err="1"/>
              <a:t>Xa</a:t>
            </a:r>
            <a:r>
              <a:rPr lang="es-ES" sz="2400" dirty="0"/>
              <a:t>.</a:t>
            </a:r>
            <a:endParaRPr lang="es-ES" sz="2400" dirty="0" smtClean="0"/>
          </a:p>
          <a:p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77993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50891" y="788397"/>
            <a:ext cx="1050834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kern="1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 Nacional de Cardiopatía y Embarazo.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s-ES" sz="2800" kern="1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s-ES" sz="3200" dirty="0"/>
          </a:p>
        </p:txBody>
      </p:sp>
      <p:grpSp>
        <p:nvGrpSpPr>
          <p:cNvPr id="9" name="7 Grupo"/>
          <p:cNvGrpSpPr/>
          <p:nvPr/>
        </p:nvGrpSpPr>
        <p:grpSpPr>
          <a:xfrm>
            <a:off x="10230677" y="486328"/>
            <a:ext cx="954593" cy="1089335"/>
            <a:chOff x="10819361" y="87060"/>
            <a:chExt cx="1127878" cy="1361781"/>
          </a:xfrm>
        </p:grpSpPr>
        <p:pic>
          <p:nvPicPr>
            <p:cNvPr id="10" name="Imagen 4"/>
            <p:cNvPicPr/>
            <p:nvPr/>
          </p:nvPicPr>
          <p:blipFill>
            <a:blip r:embed="rId2" cstate="print"/>
            <a:srcRect/>
            <a:stretch/>
          </p:blipFill>
          <p:spPr>
            <a:xfrm>
              <a:off x="10819361" y="87060"/>
              <a:ext cx="1127878" cy="1020299"/>
            </a:xfrm>
            <a:prstGeom prst="rect">
              <a:avLst/>
            </a:prstGeom>
            <a:ln>
              <a:noFill/>
            </a:ln>
          </p:spPr>
        </p:pic>
        <p:sp>
          <p:nvSpPr>
            <p:cNvPr id="11" name="CuadroTexto 10"/>
            <p:cNvSpPr txBox="1"/>
            <p:nvPr/>
          </p:nvSpPr>
          <p:spPr>
            <a:xfrm>
              <a:off x="10983190" y="1079509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SNCE</a:t>
              </a:r>
              <a:endPara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240436076"/>
              </p:ext>
            </p:extLst>
          </p:nvPr>
        </p:nvGraphicFramePr>
        <p:xfrm>
          <a:off x="1793459" y="4332697"/>
          <a:ext cx="8914295" cy="2219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332948585"/>
              </p:ext>
            </p:extLst>
          </p:nvPr>
        </p:nvGraphicFramePr>
        <p:xfrm>
          <a:off x="1310243" y="2160203"/>
          <a:ext cx="8920434" cy="3632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862468" y="5084758"/>
            <a:ext cx="6135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Gestantes portadoras de prótesis mecánica en uso de HBPM tienen un riesgo muy alto de trombosis</a:t>
            </a:r>
            <a:endParaRPr lang="es-ES" sz="20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1132136" y="2034777"/>
            <a:ext cx="923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err="1" smtClean="0"/>
              <a:t>Low</a:t>
            </a:r>
            <a:r>
              <a:rPr lang="es-ES" sz="2400" dirty="0" smtClean="0"/>
              <a:t> molecular </a:t>
            </a:r>
            <a:r>
              <a:rPr lang="es-ES" sz="2400" dirty="0" err="1" smtClean="0"/>
              <a:t>weight</a:t>
            </a:r>
            <a:r>
              <a:rPr lang="es-ES" sz="2400" dirty="0" smtClean="0"/>
              <a:t> </a:t>
            </a:r>
            <a:r>
              <a:rPr lang="es-ES" sz="2400" dirty="0" err="1" smtClean="0"/>
              <a:t>heparin</a:t>
            </a:r>
            <a:r>
              <a:rPr lang="es-ES" sz="2400" dirty="0" smtClean="0"/>
              <a:t> </a:t>
            </a:r>
            <a:r>
              <a:rPr lang="es-ES" sz="2400" dirty="0" err="1" smtClean="0"/>
              <a:t>for</a:t>
            </a:r>
            <a:r>
              <a:rPr lang="es-ES" sz="2400" dirty="0" smtClean="0"/>
              <a:t> </a:t>
            </a:r>
            <a:r>
              <a:rPr lang="es-ES" sz="2400" dirty="0" err="1" smtClean="0"/>
              <a:t>thromboprophylaxis</a:t>
            </a:r>
            <a:r>
              <a:rPr lang="es-ES" sz="2400" dirty="0" smtClean="0"/>
              <a:t> in </a:t>
            </a:r>
            <a:r>
              <a:rPr lang="es-ES" sz="2400" dirty="0" err="1" smtClean="0"/>
              <a:t>pregnant</a:t>
            </a:r>
            <a:r>
              <a:rPr lang="es-ES" sz="2400" dirty="0" smtClean="0"/>
              <a:t> </a:t>
            </a:r>
            <a:r>
              <a:rPr lang="es-ES" sz="2400" dirty="0" err="1" smtClean="0"/>
              <a:t>women</a:t>
            </a:r>
            <a:r>
              <a:rPr lang="es-ES" sz="2400" dirty="0" smtClean="0"/>
              <a:t> </a:t>
            </a:r>
            <a:r>
              <a:rPr lang="es-ES" sz="2400" dirty="0" err="1" smtClean="0"/>
              <a:t>with</a:t>
            </a:r>
            <a:r>
              <a:rPr lang="es-ES" sz="2400" dirty="0" smtClean="0"/>
              <a:t> </a:t>
            </a:r>
            <a:r>
              <a:rPr lang="es-ES" sz="2400" dirty="0" err="1" smtClean="0"/>
              <a:t>mechanical</a:t>
            </a:r>
            <a:r>
              <a:rPr lang="es-ES" sz="2400" dirty="0" smtClean="0"/>
              <a:t> </a:t>
            </a:r>
            <a:r>
              <a:rPr lang="es-ES" sz="2400" dirty="0" err="1" smtClean="0"/>
              <a:t>heart</a:t>
            </a:r>
            <a:r>
              <a:rPr lang="es-ES" sz="2400" dirty="0" smtClean="0"/>
              <a:t> </a:t>
            </a:r>
            <a:r>
              <a:rPr lang="es-ES" sz="2400" dirty="0" err="1" smtClean="0"/>
              <a:t>valves</a:t>
            </a:r>
            <a:r>
              <a:rPr lang="es-ES" sz="2400" dirty="0" smtClean="0"/>
              <a:t>. </a:t>
            </a:r>
            <a:endParaRPr lang="es-ES" sz="24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4790817" y="6430953"/>
            <a:ext cx="8414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James AH, </a:t>
            </a:r>
            <a:r>
              <a:rPr lang="es-ES" sz="1400" dirty="0" err="1" smtClean="0"/>
              <a:t>Brancazio</a:t>
            </a:r>
            <a:r>
              <a:rPr lang="es-ES" sz="1400" dirty="0" smtClean="0"/>
              <a:t> LR, </a:t>
            </a:r>
            <a:r>
              <a:rPr lang="es-ES" sz="1400" dirty="0" err="1" smtClean="0"/>
              <a:t>Gehrig</a:t>
            </a:r>
            <a:r>
              <a:rPr lang="es-ES" sz="1400" dirty="0" smtClean="0"/>
              <a:t>  TR. J </a:t>
            </a:r>
            <a:r>
              <a:rPr lang="es-ES" sz="1400" dirty="0" err="1" smtClean="0"/>
              <a:t>Matern</a:t>
            </a:r>
            <a:r>
              <a:rPr lang="es-ES" sz="1400" dirty="0" smtClean="0"/>
              <a:t> Fetal Neonatal </a:t>
            </a:r>
            <a:r>
              <a:rPr lang="es-ES" sz="1400" dirty="0" err="1" smtClean="0"/>
              <a:t>Med</a:t>
            </a:r>
            <a:r>
              <a:rPr lang="es-ES" sz="1400" dirty="0" smtClean="0"/>
              <a:t>. 2006;19(9): 543-549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45428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1343555" y="2079978"/>
            <a:ext cx="5560828" cy="6080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458423" y="881351"/>
            <a:ext cx="1050834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kern="1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 Nacional de Cardiopatía y Embarazo.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s-ES" sz="2800" kern="1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s-ES" sz="3200" dirty="0"/>
          </a:p>
        </p:txBody>
      </p:sp>
      <p:grpSp>
        <p:nvGrpSpPr>
          <p:cNvPr id="9" name="7 Grupo"/>
          <p:cNvGrpSpPr/>
          <p:nvPr/>
        </p:nvGrpSpPr>
        <p:grpSpPr>
          <a:xfrm>
            <a:off x="10230677" y="486328"/>
            <a:ext cx="954593" cy="1089335"/>
            <a:chOff x="10819361" y="87060"/>
            <a:chExt cx="1127878" cy="1361781"/>
          </a:xfrm>
        </p:grpSpPr>
        <p:pic>
          <p:nvPicPr>
            <p:cNvPr id="10" name="Imagen 4"/>
            <p:cNvPicPr/>
            <p:nvPr/>
          </p:nvPicPr>
          <p:blipFill>
            <a:blip r:embed="rId2" cstate="print"/>
            <a:srcRect/>
            <a:stretch/>
          </p:blipFill>
          <p:spPr>
            <a:xfrm>
              <a:off x="10819361" y="87060"/>
              <a:ext cx="1127878" cy="1020299"/>
            </a:xfrm>
            <a:prstGeom prst="rect">
              <a:avLst/>
            </a:prstGeom>
            <a:ln>
              <a:noFill/>
            </a:ln>
          </p:spPr>
        </p:pic>
        <p:sp>
          <p:nvSpPr>
            <p:cNvPr id="11" name="CuadroTexto 10"/>
            <p:cNvSpPr txBox="1"/>
            <p:nvPr/>
          </p:nvSpPr>
          <p:spPr>
            <a:xfrm>
              <a:off x="10983190" y="1079509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SNCE</a:t>
              </a:r>
              <a:endPara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1025502" y="2117960"/>
            <a:ext cx="57596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/>
              <a:t>Antagonistas de la vitamina K</a:t>
            </a:r>
            <a:endParaRPr lang="es-ES" sz="2800" dirty="0"/>
          </a:p>
          <a:p>
            <a:r>
              <a:rPr lang="es-ES" sz="2800" dirty="0" smtClean="0"/>
              <a:t> </a:t>
            </a:r>
            <a:endParaRPr lang="es-ES" sz="2400" dirty="0"/>
          </a:p>
        </p:txBody>
      </p:sp>
      <p:sp>
        <p:nvSpPr>
          <p:cNvPr id="8" name="CuadroTexto 7"/>
          <p:cNvSpPr txBox="1"/>
          <p:nvPr/>
        </p:nvSpPr>
        <p:spPr>
          <a:xfrm>
            <a:off x="860727" y="3121795"/>
            <a:ext cx="1032454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/>
              <a:t>C</a:t>
            </a:r>
            <a:r>
              <a:rPr lang="es-ES" sz="2400" dirty="0" smtClean="0"/>
              <a:t>ategoría de riesgo D (por la FDA) durante el embarazo. Indicada en gestantes </a:t>
            </a:r>
            <a:r>
              <a:rPr lang="es-ES" sz="2400" dirty="0"/>
              <a:t>con alto riesgo </a:t>
            </a:r>
            <a:r>
              <a:rPr lang="es-ES" sz="2400" dirty="0" err="1"/>
              <a:t>trombótico</a:t>
            </a:r>
            <a:r>
              <a:rPr lang="es-ES" sz="2400" dirty="0"/>
              <a:t> como las portadoras de válvulas mecánicas </a:t>
            </a:r>
            <a:r>
              <a:rPr lang="es-ES" sz="2400" dirty="0" smtClean="0"/>
              <a:t>cardíacas.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/>
              <a:t>Los efectos adversos de la warfarina son consecuencia de su paso a través de la barrera </a:t>
            </a:r>
            <a:r>
              <a:rPr lang="es-ES" sz="2400" dirty="0" smtClean="0"/>
              <a:t>placentaria, y dependen de la dosis y la edad gestacional a la que se produce la exposición fetal.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 smtClean="0"/>
              <a:t>El riesgo de embriopatía disminuye en un 80 % cuando </a:t>
            </a:r>
            <a:r>
              <a:rPr lang="es-ES" sz="2400" dirty="0"/>
              <a:t>se usan dosis de warfarina &lt; 5 mg diarios, </a:t>
            </a:r>
            <a:r>
              <a:rPr lang="es-ES" sz="2400" dirty="0" err="1"/>
              <a:t>fenprocoumona</a:t>
            </a:r>
            <a:r>
              <a:rPr lang="es-ES" sz="2400" dirty="0"/>
              <a:t> &lt; 3 mg y </a:t>
            </a:r>
            <a:r>
              <a:rPr lang="es-ES" sz="2400" dirty="0" err="1"/>
              <a:t>acenocoumarol</a:t>
            </a:r>
            <a:r>
              <a:rPr lang="es-ES" sz="2400" dirty="0"/>
              <a:t> &lt; 2 mg </a:t>
            </a:r>
            <a:r>
              <a:rPr lang="es-ES" sz="2400" dirty="0" err="1"/>
              <a:t>diários</a:t>
            </a:r>
            <a:r>
              <a:rPr lang="es-ES" sz="2400" dirty="0"/>
              <a:t>. </a:t>
            </a:r>
            <a:endParaRPr lang="es-E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1069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redondeado 6"/>
          <p:cNvSpPr/>
          <p:nvPr/>
        </p:nvSpPr>
        <p:spPr>
          <a:xfrm>
            <a:off x="4472694" y="4033108"/>
            <a:ext cx="3283581" cy="9935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483619" y="630185"/>
            <a:ext cx="1050834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kern="1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 Nacional de Cardiopatía y Embarazo.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kern="10" dirty="0" smtClean="0">
                <a:latin typeface="Arial" panose="020B0604020202020204" pitchFamily="34" charset="0"/>
                <a:cs typeface="Arial" panose="020B0604020202020204" pitchFamily="34" charset="0"/>
              </a:rPr>
              <a:t>Embriopatía (0,6-10 %)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s-ES" sz="2800" kern="1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s-ES" sz="3200" dirty="0"/>
          </a:p>
        </p:txBody>
      </p:sp>
      <p:grpSp>
        <p:nvGrpSpPr>
          <p:cNvPr id="9" name="7 Grupo"/>
          <p:cNvGrpSpPr/>
          <p:nvPr/>
        </p:nvGrpSpPr>
        <p:grpSpPr>
          <a:xfrm>
            <a:off x="10230677" y="486328"/>
            <a:ext cx="954593" cy="1089335"/>
            <a:chOff x="10819361" y="87060"/>
            <a:chExt cx="1127878" cy="1361781"/>
          </a:xfrm>
        </p:grpSpPr>
        <p:pic>
          <p:nvPicPr>
            <p:cNvPr id="10" name="Imagen 4"/>
            <p:cNvPicPr/>
            <p:nvPr/>
          </p:nvPicPr>
          <p:blipFill>
            <a:blip r:embed="rId2" cstate="print"/>
            <a:srcRect/>
            <a:stretch/>
          </p:blipFill>
          <p:spPr>
            <a:xfrm>
              <a:off x="10819361" y="87060"/>
              <a:ext cx="1127878" cy="1020299"/>
            </a:xfrm>
            <a:prstGeom prst="rect">
              <a:avLst/>
            </a:prstGeom>
            <a:ln>
              <a:noFill/>
            </a:ln>
          </p:spPr>
        </p:pic>
        <p:sp>
          <p:nvSpPr>
            <p:cNvPr id="11" name="CuadroTexto 10"/>
            <p:cNvSpPr txBox="1"/>
            <p:nvPr/>
          </p:nvSpPr>
          <p:spPr>
            <a:xfrm>
              <a:off x="10983190" y="1079509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SNCE</a:t>
              </a:r>
              <a:endPara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Rectángulo 5"/>
          <p:cNvSpPr/>
          <p:nvPr/>
        </p:nvSpPr>
        <p:spPr>
          <a:xfrm>
            <a:off x="4253520" y="4063798"/>
            <a:ext cx="36408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 smtClean="0">
                <a:solidFill>
                  <a:srgbClr val="000000"/>
                </a:solidFill>
                <a:ea typeface="Calibri" panose="020F0502020204030204" pitchFamily="34" charset="0"/>
              </a:rPr>
              <a:t>Síndrome </a:t>
            </a:r>
            <a:r>
              <a:rPr lang="es-ES" sz="2400" dirty="0">
                <a:solidFill>
                  <a:srgbClr val="000000"/>
                </a:solidFill>
                <a:ea typeface="Calibri" panose="020F0502020204030204" pitchFamily="34" charset="0"/>
              </a:rPr>
              <a:t>de </a:t>
            </a:r>
            <a:endParaRPr lang="es-ES" sz="2400" dirty="0" smtClean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algn="ctr"/>
            <a:r>
              <a:rPr lang="es-ES" sz="2400" dirty="0" smtClean="0">
                <a:solidFill>
                  <a:srgbClr val="000000"/>
                </a:solidFill>
                <a:ea typeface="Calibri" panose="020F0502020204030204" pitchFamily="34" charset="0"/>
              </a:rPr>
              <a:t>embriopatía </a:t>
            </a:r>
            <a:r>
              <a:rPr lang="es-ES" sz="2400" dirty="0">
                <a:solidFill>
                  <a:srgbClr val="000000"/>
                </a:solidFill>
                <a:ea typeface="Calibri" panose="020F0502020204030204" pitchFamily="34" charset="0"/>
              </a:rPr>
              <a:t>cumarínica</a:t>
            </a:r>
            <a:endParaRPr lang="es-ES" sz="2400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679" y="2046715"/>
            <a:ext cx="1531550" cy="155806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245" y="4917421"/>
            <a:ext cx="1948069" cy="1443308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250" y="1947661"/>
            <a:ext cx="2039295" cy="1431216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1277865" y="6191653"/>
            <a:ext cx="3507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>
                <a:solidFill>
                  <a:srgbClr val="000000"/>
                </a:solidFill>
                <a:ea typeface="Calibri" panose="020F0502020204030204" pitchFamily="34" charset="0"/>
              </a:rPr>
              <a:t>Condrodisplasia </a:t>
            </a:r>
            <a:r>
              <a:rPr lang="es-ES" sz="2400" dirty="0">
                <a:solidFill>
                  <a:srgbClr val="000000"/>
                </a:solidFill>
                <a:ea typeface="Calibri" panose="020F0502020204030204" pitchFamily="34" charset="0"/>
              </a:rPr>
              <a:t>punteada.</a:t>
            </a:r>
            <a:endParaRPr lang="es-ES" sz="2400" dirty="0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405" y="1726055"/>
            <a:ext cx="2037108" cy="1569048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399" y="5045611"/>
            <a:ext cx="1466512" cy="1627974"/>
          </a:xfrm>
          <a:prstGeom prst="rect">
            <a:avLst/>
          </a:prstGeom>
        </p:spPr>
      </p:pic>
      <p:sp>
        <p:nvSpPr>
          <p:cNvPr id="21" name="Rectángulo 20"/>
          <p:cNvSpPr/>
          <p:nvPr/>
        </p:nvSpPr>
        <p:spPr>
          <a:xfrm>
            <a:off x="871440" y="3353644"/>
            <a:ext cx="33089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>
                <a:solidFill>
                  <a:srgbClr val="000000"/>
                </a:solidFill>
                <a:ea typeface="Calibri" panose="020F0502020204030204" pitchFamily="34" charset="0"/>
              </a:rPr>
              <a:t>Ausencia del hueso nasal</a:t>
            </a:r>
          </a:p>
          <a:p>
            <a:endParaRPr lang="es-ES" sz="2400" dirty="0">
              <a:solidFill>
                <a:srgbClr val="000000"/>
              </a:solidFill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4917396" y="3277369"/>
            <a:ext cx="2515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>
                <a:solidFill>
                  <a:srgbClr val="000000"/>
                </a:solidFill>
                <a:ea typeface="Calibri" panose="020F0502020204030204" pitchFamily="34" charset="0"/>
              </a:rPr>
              <a:t>Anomalías del SNC</a:t>
            </a:r>
            <a:endParaRPr lang="es-ES" sz="2400" dirty="0"/>
          </a:p>
        </p:txBody>
      </p:sp>
      <p:sp>
        <p:nvSpPr>
          <p:cNvPr id="23" name="Rectángulo 22"/>
          <p:cNvSpPr/>
          <p:nvPr/>
        </p:nvSpPr>
        <p:spPr>
          <a:xfrm>
            <a:off x="4650339" y="3571017"/>
            <a:ext cx="66260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8"/>
            <a:r>
              <a:rPr lang="es-ES" sz="2400" dirty="0">
                <a:cs typeface="Times New Roman" pitchFamily="18" charset="0"/>
              </a:rPr>
              <a:t>Displasia </a:t>
            </a:r>
            <a:r>
              <a:rPr lang="es-ES" sz="2400" dirty="0" err="1">
                <a:cs typeface="Times New Roman" pitchFamily="18" charset="0"/>
              </a:rPr>
              <a:t>epifisaria</a:t>
            </a:r>
            <a:r>
              <a:rPr lang="es-ES" sz="2400" dirty="0">
                <a:cs typeface="Times New Roman" pitchFamily="18" charset="0"/>
              </a:rPr>
              <a:t> de </a:t>
            </a:r>
            <a:r>
              <a:rPr lang="es-ES" sz="2400" dirty="0" smtClean="0">
                <a:cs typeface="Times New Roman" pitchFamily="18" charset="0"/>
              </a:rPr>
              <a:t>huesos </a:t>
            </a:r>
            <a:r>
              <a:rPr lang="es-ES" sz="2400" dirty="0">
                <a:cs typeface="Times New Roman" pitchFamily="18" charset="0"/>
              </a:rPr>
              <a:t>largos y de placas vertebrales cervicales </a:t>
            </a:r>
            <a:r>
              <a:rPr lang="es-ES" sz="2400" dirty="0" smtClean="0">
                <a:cs typeface="Times New Roman" pitchFamily="18" charset="0"/>
              </a:rPr>
              <a:t>y lumbares</a:t>
            </a:r>
            <a:endParaRPr lang="es-ES" sz="2400" dirty="0">
              <a:cs typeface="Times New Roman" pitchFamily="18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8510374" y="6129896"/>
            <a:ext cx="32101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err="1" smtClean="0"/>
              <a:t>Microftalmía</a:t>
            </a:r>
            <a:endParaRPr lang="es-ES" sz="2400" dirty="0"/>
          </a:p>
          <a:p>
            <a:r>
              <a:rPr lang="es-ES" sz="2400" dirty="0" smtClean="0"/>
              <a:t>Atrofia del nervio óptico</a:t>
            </a:r>
            <a:endParaRPr lang="es-ES" sz="2400" dirty="0"/>
          </a:p>
        </p:txBody>
      </p:sp>
      <p:sp>
        <p:nvSpPr>
          <p:cNvPr id="25" name="Rectángulo 24"/>
          <p:cNvSpPr/>
          <p:nvPr/>
        </p:nvSpPr>
        <p:spPr>
          <a:xfrm>
            <a:off x="5240110" y="5352258"/>
            <a:ext cx="174874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smtClean="0"/>
              <a:t>Aborto</a:t>
            </a:r>
            <a:endParaRPr lang="es-ES" sz="2400" dirty="0"/>
          </a:p>
          <a:p>
            <a:r>
              <a:rPr lang="es-ES" sz="2400" dirty="0" smtClean="0"/>
              <a:t>Sangrado</a:t>
            </a:r>
          </a:p>
          <a:p>
            <a:r>
              <a:rPr lang="es-ES" sz="2400" dirty="0" smtClean="0"/>
              <a:t>Muerte fetal</a:t>
            </a:r>
            <a:endParaRPr lang="es-ES" sz="2400" dirty="0"/>
          </a:p>
        </p:txBody>
      </p:sp>
      <p:sp>
        <p:nvSpPr>
          <p:cNvPr id="2" name="Rectángulo 1"/>
          <p:cNvSpPr/>
          <p:nvPr/>
        </p:nvSpPr>
        <p:spPr>
          <a:xfrm>
            <a:off x="1076811" y="4044048"/>
            <a:ext cx="30671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>
                <a:solidFill>
                  <a:srgbClr val="000000"/>
                </a:solidFill>
              </a:rPr>
              <a:t>Estenosis de las coanas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40045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7 Grupo"/>
          <p:cNvGrpSpPr/>
          <p:nvPr/>
        </p:nvGrpSpPr>
        <p:grpSpPr>
          <a:xfrm>
            <a:off x="10230677" y="486328"/>
            <a:ext cx="954593" cy="1089335"/>
            <a:chOff x="10819361" y="87060"/>
            <a:chExt cx="1127878" cy="1361781"/>
          </a:xfrm>
        </p:grpSpPr>
        <p:pic>
          <p:nvPicPr>
            <p:cNvPr id="10" name="Imagen 4"/>
            <p:cNvPicPr/>
            <p:nvPr/>
          </p:nvPicPr>
          <p:blipFill>
            <a:blip r:embed="rId2" cstate="print"/>
            <a:srcRect/>
            <a:stretch/>
          </p:blipFill>
          <p:spPr>
            <a:xfrm>
              <a:off x="10819361" y="87060"/>
              <a:ext cx="1127878" cy="1020299"/>
            </a:xfrm>
            <a:prstGeom prst="rect">
              <a:avLst/>
            </a:prstGeom>
            <a:ln>
              <a:noFill/>
            </a:ln>
          </p:spPr>
        </p:pic>
        <p:sp>
          <p:nvSpPr>
            <p:cNvPr id="11" name="CuadroTexto 10"/>
            <p:cNvSpPr txBox="1"/>
            <p:nvPr/>
          </p:nvSpPr>
          <p:spPr>
            <a:xfrm>
              <a:off x="10983190" y="1079509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SNCE</a:t>
              </a:r>
              <a:endPara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3" name="Main graphic"/>
          <p:cNvPicPr/>
          <p:nvPr/>
        </p:nvPicPr>
        <p:blipFill rotWithShape="1">
          <a:blip r:embed="rId3"/>
          <a:srcRect l="7816" t="328" r="1127" b="57761"/>
          <a:stretch/>
        </p:blipFill>
        <p:spPr>
          <a:xfrm>
            <a:off x="509882" y="3614073"/>
            <a:ext cx="5487650" cy="3103621"/>
          </a:xfrm>
          <a:prstGeom prst="rect">
            <a:avLst/>
          </a:prstGeom>
          <a:ln>
            <a:noFill/>
          </a:ln>
        </p:spPr>
      </p:pic>
      <p:sp>
        <p:nvSpPr>
          <p:cNvPr id="14" name="TextShape 1"/>
          <p:cNvSpPr txBox="1"/>
          <p:nvPr/>
        </p:nvSpPr>
        <p:spPr>
          <a:xfrm>
            <a:off x="5997532" y="5563262"/>
            <a:ext cx="6043847" cy="1188720"/>
          </a:xfrm>
          <a:prstGeom prst="rect">
            <a:avLst/>
          </a:prstGeom>
          <a:noFill/>
          <a:ln>
            <a:noFill/>
          </a:ln>
        </p:spPr>
        <p:txBody>
          <a:bodyPr lIns="36000" tIns="46800" rIns="36000" bIns="46800" anchor="b" anchorCtr="1"/>
          <a:lstStyle/>
          <a:p>
            <a:r>
              <a:rPr lang="en-US" sz="1100" b="0" strike="noStrike" spc="-1">
                <a:solidFill>
                  <a:srgbClr val="000000"/>
                </a:solidFill>
                <a:latin typeface="Arial"/>
              </a:rPr>
              <a:t>Iris M. van Hagen. Circulation. Pregnancy in Women With a Mechanical Heart Valve, Volume: 132, Issue: 2, Pages: 132-142, DOI: (10.1161/CIRCULATIONAHA.115.015242) </a:t>
            </a:r>
          </a:p>
        </p:txBody>
      </p:sp>
      <p:pic>
        <p:nvPicPr>
          <p:cNvPr id="15" name="Main graphic"/>
          <p:cNvPicPr/>
          <p:nvPr/>
        </p:nvPicPr>
        <p:blipFill>
          <a:blip r:embed="rId4"/>
          <a:stretch/>
        </p:blipFill>
        <p:spPr>
          <a:xfrm>
            <a:off x="5814885" y="1668428"/>
            <a:ext cx="5231726" cy="4581959"/>
          </a:xfrm>
          <a:prstGeom prst="rect">
            <a:avLst/>
          </a:prstGeom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9" b="57874"/>
          <a:stretch/>
        </p:blipFill>
        <p:spPr>
          <a:xfrm>
            <a:off x="509882" y="486328"/>
            <a:ext cx="5652379" cy="288369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65806" y="4796551"/>
            <a:ext cx="140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2008-2014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6345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50891" y="788397"/>
            <a:ext cx="1050834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kern="1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 Nacional de Cardiopatía y Embarazo.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s-ES" sz="2800" kern="1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s-ES" sz="3200" dirty="0"/>
          </a:p>
        </p:txBody>
      </p:sp>
      <p:grpSp>
        <p:nvGrpSpPr>
          <p:cNvPr id="9" name="7 Grupo"/>
          <p:cNvGrpSpPr/>
          <p:nvPr/>
        </p:nvGrpSpPr>
        <p:grpSpPr>
          <a:xfrm>
            <a:off x="10230677" y="486328"/>
            <a:ext cx="954593" cy="1089335"/>
            <a:chOff x="10819361" y="87060"/>
            <a:chExt cx="1127878" cy="1361781"/>
          </a:xfrm>
        </p:grpSpPr>
        <p:pic>
          <p:nvPicPr>
            <p:cNvPr id="10" name="Imagen 4"/>
            <p:cNvPicPr/>
            <p:nvPr/>
          </p:nvPicPr>
          <p:blipFill>
            <a:blip r:embed="rId2" cstate="print"/>
            <a:srcRect/>
            <a:stretch/>
          </p:blipFill>
          <p:spPr>
            <a:xfrm>
              <a:off x="10819361" y="87060"/>
              <a:ext cx="1127878" cy="1020299"/>
            </a:xfrm>
            <a:prstGeom prst="rect">
              <a:avLst/>
            </a:prstGeom>
            <a:ln>
              <a:noFill/>
            </a:ln>
          </p:spPr>
        </p:pic>
        <p:sp>
          <p:nvSpPr>
            <p:cNvPr id="11" name="CuadroTexto 10"/>
            <p:cNvSpPr txBox="1"/>
            <p:nvPr/>
          </p:nvSpPr>
          <p:spPr>
            <a:xfrm>
              <a:off x="10983190" y="1079509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SNCE</a:t>
              </a:r>
              <a:endPara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317" y="5032427"/>
            <a:ext cx="3028950" cy="15144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293" y="2726772"/>
            <a:ext cx="3866369" cy="320648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850322" y="1794325"/>
            <a:ext cx="9108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Anticoagulantes orales </a:t>
            </a:r>
            <a:r>
              <a:rPr lang="es-ES" sz="3600" dirty="0"/>
              <a:t>d</a:t>
            </a:r>
            <a:r>
              <a:rPr lang="es-ES" sz="3600" dirty="0" smtClean="0"/>
              <a:t>irectos y embarazo.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225843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99631" y="941709"/>
            <a:ext cx="105083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kern="1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 Nacional de Cardiopatía y Embarazo.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s-ES" sz="3200" dirty="0">
              <a:solidFill>
                <a:srgbClr val="0070C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995673" y="2098945"/>
            <a:ext cx="93736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smtClean="0">
                <a:cs typeface="Arial" pitchFamily="34" charset="0"/>
              </a:rPr>
              <a:t>Ventajas del uso de ACOD para la población no gestante.</a:t>
            </a:r>
            <a:endParaRPr lang="es-ES" dirty="0">
              <a:cs typeface="Arial" pitchFamily="34" charset="0"/>
            </a:endParaRPr>
          </a:p>
        </p:txBody>
      </p:sp>
      <p:grpSp>
        <p:nvGrpSpPr>
          <p:cNvPr id="9" name="7 Grupo"/>
          <p:cNvGrpSpPr/>
          <p:nvPr/>
        </p:nvGrpSpPr>
        <p:grpSpPr>
          <a:xfrm>
            <a:off x="10230677" y="486328"/>
            <a:ext cx="954593" cy="1089335"/>
            <a:chOff x="10819361" y="87060"/>
            <a:chExt cx="1127878" cy="1361781"/>
          </a:xfrm>
        </p:grpSpPr>
        <p:pic>
          <p:nvPicPr>
            <p:cNvPr id="10" name="Imagen 4"/>
            <p:cNvPicPr/>
            <p:nvPr/>
          </p:nvPicPr>
          <p:blipFill>
            <a:blip r:embed="rId2" cstate="print"/>
            <a:srcRect/>
            <a:stretch/>
          </p:blipFill>
          <p:spPr>
            <a:xfrm>
              <a:off x="10819361" y="87060"/>
              <a:ext cx="1127878" cy="1020299"/>
            </a:xfrm>
            <a:prstGeom prst="rect">
              <a:avLst/>
            </a:prstGeom>
            <a:ln>
              <a:noFill/>
            </a:ln>
          </p:spPr>
        </p:pic>
        <p:sp>
          <p:nvSpPr>
            <p:cNvPr id="11" name="CuadroTexto 10"/>
            <p:cNvSpPr txBox="1"/>
            <p:nvPr/>
          </p:nvSpPr>
          <p:spPr>
            <a:xfrm>
              <a:off x="10983190" y="1079509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SNCE</a:t>
              </a:r>
              <a:endPara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943" y="2763738"/>
            <a:ext cx="6081299" cy="350745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135" y="3032490"/>
            <a:ext cx="2805612" cy="279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15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67482" y="721726"/>
            <a:ext cx="105083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kern="1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 Nacional de Cardiopatía y Embarazo.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s-ES" sz="3200" dirty="0"/>
          </a:p>
        </p:txBody>
      </p:sp>
      <p:grpSp>
        <p:nvGrpSpPr>
          <p:cNvPr id="5" name="7 Grupo"/>
          <p:cNvGrpSpPr/>
          <p:nvPr/>
        </p:nvGrpSpPr>
        <p:grpSpPr>
          <a:xfrm>
            <a:off x="10198552" y="502484"/>
            <a:ext cx="954593" cy="1089335"/>
            <a:chOff x="10819361" y="87060"/>
            <a:chExt cx="1127878" cy="1361781"/>
          </a:xfrm>
        </p:grpSpPr>
        <p:pic>
          <p:nvPicPr>
            <p:cNvPr id="6" name="Imagen 4"/>
            <p:cNvPicPr/>
            <p:nvPr/>
          </p:nvPicPr>
          <p:blipFill>
            <a:blip r:embed="rId2" cstate="print"/>
            <a:srcRect/>
            <a:stretch/>
          </p:blipFill>
          <p:spPr>
            <a:xfrm>
              <a:off x="10819361" y="87060"/>
              <a:ext cx="1127878" cy="102029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CuadroTexto 6"/>
            <p:cNvSpPr txBox="1"/>
            <p:nvPr/>
          </p:nvSpPr>
          <p:spPr>
            <a:xfrm>
              <a:off x="10983190" y="1079509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SNCE</a:t>
              </a:r>
              <a:endPara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ectángulo 7"/>
          <p:cNvSpPr/>
          <p:nvPr/>
        </p:nvSpPr>
        <p:spPr>
          <a:xfrm>
            <a:off x="1294040" y="1846337"/>
            <a:ext cx="90752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dirty="0" smtClean="0">
                <a:latin typeface="Arial" pitchFamily="34" charset="0"/>
                <a:cs typeface="Arial" pitchFamily="34" charset="0"/>
              </a:rPr>
              <a:t>Controversias con el uso de  ACOD durante el embarazo</a:t>
            </a:r>
            <a:endParaRPr lang="es-E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526" y="3048239"/>
            <a:ext cx="2126024" cy="333954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0587" y="3636933"/>
            <a:ext cx="557766" cy="1060368"/>
          </a:xfrm>
          <a:prstGeom prst="rect">
            <a:avLst/>
          </a:prstGeom>
        </p:spPr>
      </p:pic>
      <p:sp>
        <p:nvSpPr>
          <p:cNvPr id="23" name="Rectángulo 22"/>
          <p:cNvSpPr/>
          <p:nvPr/>
        </p:nvSpPr>
        <p:spPr>
          <a:xfrm>
            <a:off x="1294040" y="4928165"/>
            <a:ext cx="3005830" cy="132181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uadroTexto 23"/>
          <p:cNvSpPr txBox="1"/>
          <p:nvPr/>
        </p:nvSpPr>
        <p:spPr>
          <a:xfrm>
            <a:off x="1248685" y="4937768"/>
            <a:ext cx="30511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¿Dosis fijas  y efecto anticoagulante predecible?</a:t>
            </a:r>
            <a:endParaRPr lang="es-ES" sz="2400" dirty="0"/>
          </a:p>
        </p:txBody>
      </p:sp>
      <p:sp>
        <p:nvSpPr>
          <p:cNvPr id="25" name="Rectángulo 24"/>
          <p:cNvSpPr/>
          <p:nvPr/>
        </p:nvSpPr>
        <p:spPr>
          <a:xfrm>
            <a:off x="1447781" y="2624075"/>
            <a:ext cx="3005830" cy="84023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CuadroTexto 25"/>
          <p:cNvSpPr txBox="1"/>
          <p:nvPr/>
        </p:nvSpPr>
        <p:spPr>
          <a:xfrm>
            <a:off x="1326144" y="2771813"/>
            <a:ext cx="3051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Administración oral</a:t>
            </a:r>
            <a:endParaRPr lang="es-ES" sz="2400" dirty="0"/>
          </a:p>
        </p:txBody>
      </p:sp>
      <p:sp>
        <p:nvSpPr>
          <p:cNvPr id="27" name="Rectángulo 26"/>
          <p:cNvSpPr/>
          <p:nvPr/>
        </p:nvSpPr>
        <p:spPr>
          <a:xfrm>
            <a:off x="7670019" y="2579144"/>
            <a:ext cx="3005830" cy="115991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CuadroTexto 27"/>
          <p:cNvSpPr txBox="1"/>
          <p:nvPr/>
        </p:nvSpPr>
        <p:spPr>
          <a:xfrm>
            <a:off x="7757402" y="2723886"/>
            <a:ext cx="2918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¿ </a:t>
            </a:r>
            <a:r>
              <a:rPr lang="es-ES" sz="2400" dirty="0" smtClean="0"/>
              <a:t>Sin necesidad de monitoreo</a:t>
            </a:r>
            <a:r>
              <a:rPr lang="es-ES" sz="2400" dirty="0"/>
              <a:t>?</a:t>
            </a:r>
          </a:p>
          <a:p>
            <a:pPr algn="ctr"/>
            <a:endParaRPr lang="es-ES" sz="2400" dirty="0"/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3876" y="3815973"/>
            <a:ext cx="557766" cy="1060368"/>
          </a:xfrm>
          <a:prstGeom prst="rect">
            <a:avLst/>
          </a:prstGeom>
        </p:spPr>
      </p:pic>
      <p:sp>
        <p:nvSpPr>
          <p:cNvPr id="30" name="Rectángulo 29"/>
          <p:cNvSpPr/>
          <p:nvPr/>
        </p:nvSpPr>
        <p:spPr>
          <a:xfrm>
            <a:off x="7778727" y="5048826"/>
            <a:ext cx="3005830" cy="115991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CuadroTexto 30"/>
          <p:cNvSpPr txBox="1"/>
          <p:nvPr/>
        </p:nvSpPr>
        <p:spPr>
          <a:xfrm>
            <a:off x="7822419" y="5187458"/>
            <a:ext cx="29184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Seguridad materna y fetal</a:t>
            </a:r>
            <a:endParaRPr lang="es-ES" sz="2400" dirty="0"/>
          </a:p>
          <a:p>
            <a:pPr algn="ctr"/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5113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99631" y="941709"/>
            <a:ext cx="105083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kern="1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 Nacional de Cardiopatía y Embarazo.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s-ES" sz="3200" dirty="0">
              <a:solidFill>
                <a:srgbClr val="0070C0"/>
              </a:solidFill>
            </a:endParaRPr>
          </a:p>
        </p:txBody>
      </p:sp>
      <p:grpSp>
        <p:nvGrpSpPr>
          <p:cNvPr id="9" name="7 Grupo"/>
          <p:cNvGrpSpPr/>
          <p:nvPr/>
        </p:nvGrpSpPr>
        <p:grpSpPr>
          <a:xfrm>
            <a:off x="10230677" y="486328"/>
            <a:ext cx="954593" cy="1089335"/>
            <a:chOff x="10819361" y="87060"/>
            <a:chExt cx="1127878" cy="1361781"/>
          </a:xfrm>
        </p:grpSpPr>
        <p:pic>
          <p:nvPicPr>
            <p:cNvPr id="10" name="Imagen 4"/>
            <p:cNvPicPr/>
            <p:nvPr/>
          </p:nvPicPr>
          <p:blipFill>
            <a:blip r:embed="rId2" cstate="print"/>
            <a:srcRect/>
            <a:stretch/>
          </p:blipFill>
          <p:spPr>
            <a:xfrm>
              <a:off x="10819361" y="87060"/>
              <a:ext cx="1127878" cy="1020299"/>
            </a:xfrm>
            <a:prstGeom prst="rect">
              <a:avLst/>
            </a:prstGeom>
            <a:ln>
              <a:noFill/>
            </a:ln>
          </p:spPr>
        </p:pic>
        <p:sp>
          <p:nvSpPr>
            <p:cNvPr id="11" name="CuadroTexto 10"/>
            <p:cNvSpPr txBox="1"/>
            <p:nvPr/>
          </p:nvSpPr>
          <p:spPr>
            <a:xfrm>
              <a:off x="10983190" y="1079509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SNCE</a:t>
              </a:r>
              <a:endPara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Rectángulo 12"/>
          <p:cNvSpPr/>
          <p:nvPr/>
        </p:nvSpPr>
        <p:spPr>
          <a:xfrm>
            <a:off x="1352817" y="2295885"/>
            <a:ext cx="960606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400" dirty="0" smtClean="0">
              <a:latin typeface="Arial" panose="020B0604020202020204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 smtClean="0">
              <a:latin typeface="Arial" panose="020B0604020202020204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>
                <a:cs typeface="Arial" panose="020B0604020202020204" pitchFamily="34" charset="0"/>
              </a:rPr>
              <a:t>El </a:t>
            </a:r>
            <a:r>
              <a:rPr lang="es-ES" sz="2400" dirty="0">
                <a:cs typeface="Arial" panose="020B0604020202020204" pitchFamily="34" charset="0"/>
              </a:rPr>
              <a:t>aumento de la progesterona retrasa la motilidad a nivel del intestino delgado, pudiendo afectar la absorción de los fármacos vía oral. </a:t>
            </a:r>
            <a:endParaRPr lang="es-ES" sz="2400" dirty="0" smtClean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>
                <a:cs typeface="Arial" panose="020B0604020202020204" pitchFamily="34" charset="0"/>
              </a:rPr>
              <a:t>El </a:t>
            </a:r>
            <a:r>
              <a:rPr lang="es-ES" sz="2400" dirty="0">
                <a:cs typeface="Arial" panose="020B0604020202020204" pitchFamily="34" charset="0"/>
              </a:rPr>
              <a:t>uso de antiácidos </a:t>
            </a:r>
            <a:r>
              <a:rPr lang="es-ES" sz="2400" dirty="0" smtClean="0">
                <a:cs typeface="Arial" panose="020B0604020202020204" pitchFamily="34" charset="0"/>
              </a:rPr>
              <a:t>y suplementos </a:t>
            </a:r>
            <a:r>
              <a:rPr lang="es-ES" sz="2400" dirty="0">
                <a:cs typeface="Arial" panose="020B0604020202020204" pitchFamily="34" charset="0"/>
              </a:rPr>
              <a:t>de hierro puede reducir aún más la biodisponibilidad de un medicamento a causa de la </a:t>
            </a:r>
            <a:r>
              <a:rPr lang="es-ES" sz="2400" dirty="0" err="1">
                <a:cs typeface="Arial" panose="020B0604020202020204" pitchFamily="34" charset="0"/>
              </a:rPr>
              <a:t>quelación</a:t>
            </a:r>
            <a:r>
              <a:rPr lang="es-ES" sz="2400" dirty="0">
                <a:cs typeface="Arial" panose="020B0604020202020204" pitchFamily="34" charset="0"/>
              </a:rPr>
              <a:t> </a:t>
            </a:r>
            <a:r>
              <a:rPr lang="es-ES" sz="2400" dirty="0" smtClean="0">
                <a:cs typeface="Arial" panose="020B0604020202020204" pitchFamily="34" charset="0"/>
              </a:rPr>
              <a:t>en presencia </a:t>
            </a:r>
            <a:r>
              <a:rPr lang="es-ES" sz="2400" dirty="0">
                <a:cs typeface="Arial" panose="020B0604020202020204" pitchFamily="34" charset="0"/>
              </a:rPr>
              <a:t>de un aumento del pH </a:t>
            </a:r>
            <a:r>
              <a:rPr lang="es-ES" sz="2400" dirty="0" smtClean="0">
                <a:cs typeface="Arial" panose="020B0604020202020204" pitchFamily="34" charset="0"/>
              </a:rPr>
              <a:t>gástrico.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 smtClean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cs typeface="Arial" panose="020B0604020202020204" pitchFamily="34" charset="0"/>
              </a:rPr>
              <a:t>Frecuente náuseas y vómitos sobre todo en el primer trimestre del embarazo.</a:t>
            </a:r>
          </a:p>
          <a:p>
            <a:r>
              <a:rPr lang="es-ES" sz="2400" dirty="0">
                <a:cs typeface="Arial" panose="020B0604020202020204" pitchFamily="34" charset="0"/>
              </a:rPr>
              <a:t/>
            </a:r>
            <a:br>
              <a:rPr lang="es-ES" sz="2400" dirty="0">
                <a:cs typeface="Arial" panose="020B0604020202020204" pitchFamily="34" charset="0"/>
              </a:rPr>
            </a:br>
            <a:endParaRPr lang="es-ES" sz="2400" dirty="0">
              <a:cs typeface="Arial" panose="020B0604020202020204" pitchFamily="34" charset="0"/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1126435" y="2199861"/>
            <a:ext cx="3511826" cy="68911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>
                <a:solidFill>
                  <a:schemeClr val="tx1"/>
                </a:solidFill>
                <a:cs typeface="Arial" pitchFamily="34" charset="0"/>
              </a:rPr>
              <a:t>Administración </a:t>
            </a:r>
            <a:r>
              <a:rPr lang="es-ES" sz="2400" dirty="0" smtClean="0">
                <a:solidFill>
                  <a:schemeClr val="tx1"/>
                </a:solidFill>
                <a:cs typeface="Arial" pitchFamily="34" charset="0"/>
              </a:rPr>
              <a:t>oral.</a:t>
            </a:r>
            <a:endParaRPr lang="es-ES" sz="2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1126434" y="2743200"/>
            <a:ext cx="9581539" cy="3737113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811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99631" y="941709"/>
            <a:ext cx="105083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kern="1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 Nacional de Cardiopatía y Embarazo.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s-ES" sz="3200" dirty="0">
              <a:solidFill>
                <a:srgbClr val="0070C0"/>
              </a:solidFill>
            </a:endParaRPr>
          </a:p>
        </p:txBody>
      </p:sp>
      <p:grpSp>
        <p:nvGrpSpPr>
          <p:cNvPr id="9" name="7 Grupo"/>
          <p:cNvGrpSpPr/>
          <p:nvPr/>
        </p:nvGrpSpPr>
        <p:grpSpPr>
          <a:xfrm>
            <a:off x="10230677" y="486328"/>
            <a:ext cx="954593" cy="1089335"/>
            <a:chOff x="10819361" y="87060"/>
            <a:chExt cx="1127878" cy="1361781"/>
          </a:xfrm>
        </p:grpSpPr>
        <p:pic>
          <p:nvPicPr>
            <p:cNvPr id="10" name="Imagen 4"/>
            <p:cNvPicPr/>
            <p:nvPr/>
          </p:nvPicPr>
          <p:blipFill>
            <a:blip r:embed="rId2" cstate="print"/>
            <a:srcRect/>
            <a:stretch/>
          </p:blipFill>
          <p:spPr>
            <a:xfrm>
              <a:off x="10819361" y="87060"/>
              <a:ext cx="1127878" cy="1020299"/>
            </a:xfrm>
            <a:prstGeom prst="rect">
              <a:avLst/>
            </a:prstGeom>
            <a:ln>
              <a:noFill/>
            </a:ln>
          </p:spPr>
        </p:pic>
        <p:sp>
          <p:nvSpPr>
            <p:cNvPr id="11" name="CuadroTexto 10"/>
            <p:cNvSpPr txBox="1"/>
            <p:nvPr/>
          </p:nvSpPr>
          <p:spPr>
            <a:xfrm>
              <a:off x="10983190" y="1079509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SNCE</a:t>
              </a:r>
              <a:endPara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ángulo redondeado 1"/>
          <p:cNvSpPr/>
          <p:nvPr/>
        </p:nvSpPr>
        <p:spPr>
          <a:xfrm>
            <a:off x="1126434" y="1957372"/>
            <a:ext cx="6944139" cy="68911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  <a:cs typeface="Arial" panose="020B0604020202020204" pitchFamily="34" charset="0"/>
              </a:rPr>
              <a:t>¿Dosis </a:t>
            </a:r>
            <a:r>
              <a:rPr lang="es-ES" sz="2400" dirty="0">
                <a:solidFill>
                  <a:schemeClr val="tx1"/>
                </a:solidFill>
                <a:cs typeface="Arial" panose="020B0604020202020204" pitchFamily="34" charset="0"/>
              </a:rPr>
              <a:t>fijas  y efecto anticoagulante predecible?</a:t>
            </a:r>
          </a:p>
        </p:txBody>
      </p:sp>
      <p:sp>
        <p:nvSpPr>
          <p:cNvPr id="3" name="Rectángulo redondeado 2"/>
          <p:cNvSpPr/>
          <p:nvPr/>
        </p:nvSpPr>
        <p:spPr>
          <a:xfrm>
            <a:off x="1126434" y="2437973"/>
            <a:ext cx="9793357" cy="390939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364972" y="2888974"/>
            <a:ext cx="946205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231F20"/>
                </a:solidFill>
                <a:cs typeface="Arial" panose="020B0604020202020204" pitchFamily="34" charset="0"/>
              </a:rPr>
              <a:t>El flujo plasmático </a:t>
            </a:r>
            <a:r>
              <a:rPr lang="es-ES" sz="2400" dirty="0" smtClean="0">
                <a:solidFill>
                  <a:srgbClr val="231F20"/>
                </a:solidFill>
                <a:cs typeface="Arial" panose="020B0604020202020204" pitchFamily="34" charset="0"/>
              </a:rPr>
              <a:t>efectivo </a:t>
            </a:r>
            <a:r>
              <a:rPr lang="es-ES" sz="2400" dirty="0">
                <a:solidFill>
                  <a:srgbClr val="231F20"/>
                </a:solidFill>
                <a:cs typeface="Arial" panose="020B0604020202020204" pitchFamily="34" charset="0"/>
              </a:rPr>
              <a:t>aumenta en hasta un </a:t>
            </a:r>
            <a:r>
              <a:rPr lang="es-ES" sz="2400" dirty="0" smtClean="0">
                <a:solidFill>
                  <a:srgbClr val="231F20"/>
                </a:solidFill>
                <a:cs typeface="Arial" panose="020B0604020202020204" pitchFamily="34" charset="0"/>
              </a:rPr>
              <a:t>50 % </a:t>
            </a:r>
            <a:r>
              <a:rPr lang="es-ES" sz="2400" dirty="0">
                <a:solidFill>
                  <a:srgbClr val="231F20"/>
                </a:solidFill>
                <a:cs typeface="Arial" panose="020B0604020202020204" pitchFamily="34" charset="0"/>
              </a:rPr>
              <a:t>a </a:t>
            </a:r>
            <a:r>
              <a:rPr lang="es-ES" sz="2400" dirty="0" smtClean="0">
                <a:solidFill>
                  <a:srgbClr val="231F20"/>
                </a:solidFill>
                <a:cs typeface="Arial" panose="020B0604020202020204" pitchFamily="34" charset="0"/>
              </a:rPr>
              <a:t>85 % </a:t>
            </a:r>
            <a:r>
              <a:rPr lang="es-ES" sz="2400" dirty="0">
                <a:solidFill>
                  <a:srgbClr val="231F20"/>
                </a:solidFill>
                <a:cs typeface="Arial" panose="020B0604020202020204" pitchFamily="34" charset="0"/>
              </a:rPr>
              <a:t>en el </a:t>
            </a:r>
            <a:r>
              <a:rPr lang="es-ES" sz="2400" dirty="0" smtClean="0">
                <a:solidFill>
                  <a:srgbClr val="231F20"/>
                </a:solidFill>
                <a:cs typeface="Arial" panose="020B0604020202020204" pitchFamily="34" charset="0"/>
              </a:rPr>
              <a:t>embarazo.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rgbClr val="231F20"/>
                </a:solidFill>
                <a:cs typeface="Arial" panose="020B0604020202020204" pitchFamily="34" charset="0"/>
              </a:rPr>
              <a:t>El </a:t>
            </a:r>
            <a:r>
              <a:rPr lang="es-ES" sz="2400" dirty="0">
                <a:solidFill>
                  <a:srgbClr val="231F20"/>
                </a:solidFill>
                <a:cs typeface="Arial" panose="020B0604020202020204" pitchFamily="34" charset="0"/>
              </a:rPr>
              <a:t>filtrado glomerular aumenta en un </a:t>
            </a:r>
            <a:r>
              <a:rPr lang="es-ES" sz="2400" dirty="0" smtClean="0">
                <a:solidFill>
                  <a:srgbClr val="231F20"/>
                </a:solidFill>
                <a:cs typeface="Arial" panose="020B0604020202020204" pitchFamily="34" charset="0"/>
              </a:rPr>
              <a:t>45 % </a:t>
            </a:r>
            <a:r>
              <a:rPr lang="es-ES" sz="2400" dirty="0">
                <a:solidFill>
                  <a:srgbClr val="231F20"/>
                </a:solidFill>
                <a:cs typeface="Arial" panose="020B0604020202020204" pitchFamily="34" charset="0"/>
              </a:rPr>
              <a:t>a </a:t>
            </a:r>
            <a:r>
              <a:rPr lang="es-ES" sz="2400" dirty="0" smtClean="0">
                <a:solidFill>
                  <a:srgbClr val="231F20"/>
                </a:solidFill>
                <a:cs typeface="Arial" panose="020B0604020202020204" pitchFamily="34" charset="0"/>
              </a:rPr>
              <a:t>50 % al final </a:t>
            </a:r>
            <a:r>
              <a:rPr lang="es-ES" sz="2400" dirty="0">
                <a:solidFill>
                  <a:srgbClr val="231F20"/>
                </a:solidFill>
                <a:cs typeface="Arial" panose="020B0604020202020204" pitchFamily="34" charset="0"/>
              </a:rPr>
              <a:t>del primer trimestre </a:t>
            </a:r>
            <a:r>
              <a:rPr lang="es-ES" sz="2400" dirty="0" smtClean="0">
                <a:solidFill>
                  <a:srgbClr val="231F20"/>
                </a:solidFill>
                <a:cs typeface="Arial" panose="020B0604020202020204" pitchFamily="34" charset="0"/>
              </a:rPr>
              <a:t>y </a:t>
            </a:r>
            <a:r>
              <a:rPr lang="es-ES" sz="2400" dirty="0">
                <a:solidFill>
                  <a:srgbClr val="231F20"/>
                </a:solidFill>
                <a:cs typeface="Arial" panose="020B0604020202020204" pitchFamily="34" charset="0"/>
              </a:rPr>
              <a:t>continúa </a:t>
            </a:r>
            <a:r>
              <a:rPr lang="es-ES" sz="2400" dirty="0" smtClean="0">
                <a:solidFill>
                  <a:srgbClr val="231F20"/>
                </a:solidFill>
                <a:cs typeface="Arial" panose="020B0604020202020204" pitchFamily="34" charset="0"/>
              </a:rPr>
              <a:t>aumentando hasta </a:t>
            </a:r>
            <a:r>
              <a:rPr lang="es-ES" sz="2400" dirty="0">
                <a:solidFill>
                  <a:srgbClr val="231F20"/>
                </a:solidFill>
                <a:cs typeface="Arial" panose="020B0604020202020204" pitchFamily="34" charset="0"/>
              </a:rPr>
              <a:t>llegar a </a:t>
            </a:r>
            <a:r>
              <a:rPr lang="es-ES" sz="2400" dirty="0" smtClean="0">
                <a:solidFill>
                  <a:srgbClr val="231F20"/>
                </a:solidFill>
                <a:cs typeface="Arial" panose="020B0604020202020204" pitchFamily="34" charset="0"/>
              </a:rPr>
              <a:t>término.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err="1" smtClean="0"/>
              <a:t>Dabigatrán</a:t>
            </a:r>
            <a:r>
              <a:rPr lang="es-ES" sz="2400" dirty="0" smtClean="0"/>
              <a:t> actúa por </a:t>
            </a:r>
            <a:r>
              <a:rPr lang="es-ES" sz="2400" dirty="0"/>
              <a:t>inhibición directa  </a:t>
            </a:r>
            <a:r>
              <a:rPr lang="es-ES" sz="2400" dirty="0" smtClean="0"/>
              <a:t>de la trombina, </a:t>
            </a:r>
            <a:r>
              <a:rPr lang="es-ES" sz="2400" dirty="0"/>
              <a:t>disminuyendo </a:t>
            </a:r>
            <a:r>
              <a:rPr lang="es-ES" sz="2400" dirty="0" smtClean="0"/>
              <a:t>la </a:t>
            </a:r>
            <a:r>
              <a:rPr lang="es-ES" sz="2400" dirty="0"/>
              <a:t>transición de fibrinógeno a fibrina. Durante el embarazo los niveles de fibrinógeno están elevados, </a:t>
            </a:r>
            <a:r>
              <a:rPr lang="es-ES" sz="2400" dirty="0" smtClean="0"/>
              <a:t>por que la dosis habitual podría </a:t>
            </a:r>
            <a:r>
              <a:rPr lang="es-ES" sz="2400" dirty="0"/>
              <a:t>ser </a:t>
            </a:r>
            <a:r>
              <a:rPr lang="es-ES" sz="2400" dirty="0" smtClean="0"/>
              <a:t>insuficiente. </a:t>
            </a:r>
            <a:endParaRPr lang="es-ES" sz="2400" dirty="0" smtClean="0">
              <a:solidFill>
                <a:srgbClr val="231F20"/>
              </a:solidFill>
              <a:cs typeface="Arial" panose="020B0604020202020204" pitchFamily="34" charset="0"/>
            </a:endParaRPr>
          </a:p>
          <a:p>
            <a:r>
              <a:rPr lang="es-ES" sz="2400" dirty="0">
                <a:cs typeface="Arial" panose="020B0604020202020204" pitchFamily="34" charset="0"/>
              </a:rPr>
              <a:t/>
            </a:r>
            <a:br>
              <a:rPr lang="es-ES" sz="2400" dirty="0">
                <a:cs typeface="Arial" panose="020B0604020202020204" pitchFamily="34" charset="0"/>
              </a:rPr>
            </a:br>
            <a:endParaRPr lang="es-E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70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04507" y="808863"/>
            <a:ext cx="105083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kern="1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 Nacional de Cardiopatía y Embarazo.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s-ES" sz="2800" kern="1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7 Grupo"/>
          <p:cNvGrpSpPr/>
          <p:nvPr/>
        </p:nvGrpSpPr>
        <p:grpSpPr>
          <a:xfrm>
            <a:off x="10230677" y="486328"/>
            <a:ext cx="954593" cy="1089335"/>
            <a:chOff x="10819361" y="87060"/>
            <a:chExt cx="1127878" cy="1361781"/>
          </a:xfrm>
        </p:grpSpPr>
        <p:pic>
          <p:nvPicPr>
            <p:cNvPr id="10" name="Imagen 4"/>
            <p:cNvPicPr/>
            <p:nvPr/>
          </p:nvPicPr>
          <p:blipFill>
            <a:blip r:embed="rId2" cstate="print"/>
            <a:srcRect/>
            <a:stretch/>
          </p:blipFill>
          <p:spPr>
            <a:xfrm>
              <a:off x="10819361" y="87060"/>
              <a:ext cx="1127878" cy="1020299"/>
            </a:xfrm>
            <a:prstGeom prst="rect">
              <a:avLst/>
            </a:prstGeom>
            <a:ln>
              <a:noFill/>
            </a:ln>
          </p:spPr>
        </p:pic>
        <p:sp>
          <p:nvSpPr>
            <p:cNvPr id="11" name="CuadroTexto 10"/>
            <p:cNvSpPr txBox="1"/>
            <p:nvPr/>
          </p:nvSpPr>
          <p:spPr>
            <a:xfrm>
              <a:off x="10983190" y="1079509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SNCE</a:t>
              </a:r>
              <a:endPara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ángulo 1"/>
          <p:cNvSpPr/>
          <p:nvPr/>
        </p:nvSpPr>
        <p:spPr>
          <a:xfrm>
            <a:off x="2343485" y="1600822"/>
            <a:ext cx="68911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kern="10" dirty="0">
                <a:cs typeface="Arial" panose="020B0604020202020204" pitchFamily="34" charset="0"/>
              </a:rPr>
              <a:t>Cambios hemostáticos durante el embarazo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s-ES" sz="2000" dirty="0"/>
          </a:p>
        </p:txBody>
      </p:sp>
      <p:graphicFrame>
        <p:nvGraphicFramePr>
          <p:cNvPr id="13" name="4 Diagrama"/>
          <p:cNvGraphicFramePr/>
          <p:nvPr>
            <p:extLst>
              <p:ext uri="{D42A27DB-BD31-4B8C-83A1-F6EECF244321}">
                <p14:modId xmlns:p14="http://schemas.microsoft.com/office/powerpoint/2010/main" val="4037479375"/>
              </p:ext>
            </p:extLst>
          </p:nvPr>
        </p:nvGraphicFramePr>
        <p:xfrm>
          <a:off x="1842655" y="4970016"/>
          <a:ext cx="6096000" cy="1887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5 Diagrama"/>
          <p:cNvGraphicFramePr/>
          <p:nvPr>
            <p:extLst>
              <p:ext uri="{D42A27DB-BD31-4B8C-83A1-F6EECF244321}">
                <p14:modId xmlns:p14="http://schemas.microsoft.com/office/powerpoint/2010/main" val="98841362"/>
              </p:ext>
            </p:extLst>
          </p:nvPr>
        </p:nvGraphicFramePr>
        <p:xfrm>
          <a:off x="1877551" y="2045951"/>
          <a:ext cx="6096000" cy="2464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5" name="6 CuadroTexto"/>
          <p:cNvSpPr txBox="1"/>
          <p:nvPr/>
        </p:nvSpPr>
        <p:spPr>
          <a:xfrm>
            <a:off x="4239027" y="4062175"/>
            <a:ext cx="10062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s-MX" sz="9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7 Grupo"/>
          <p:cNvGrpSpPr/>
          <p:nvPr/>
        </p:nvGrpSpPr>
        <p:grpSpPr>
          <a:xfrm>
            <a:off x="8187693" y="3664610"/>
            <a:ext cx="2520280" cy="1874460"/>
            <a:chOff x="4335772" y="447821"/>
            <a:chExt cx="2016224" cy="1568405"/>
          </a:xfr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chilly" dir="t"/>
          </a:scene3d>
        </p:grpSpPr>
        <p:sp>
          <p:nvSpPr>
            <p:cNvPr id="17" name="8 Rectángulo redondeado"/>
            <p:cNvSpPr/>
            <p:nvPr/>
          </p:nvSpPr>
          <p:spPr>
            <a:xfrm>
              <a:off x="4335772" y="447821"/>
              <a:ext cx="2016224" cy="1568405"/>
            </a:xfrm>
            <a:prstGeom prst="roundRect">
              <a:avLst/>
            </a:prstGeom>
            <a:grpFill/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9 Rectángulo"/>
            <p:cNvSpPr/>
            <p:nvPr/>
          </p:nvSpPr>
          <p:spPr>
            <a:xfrm>
              <a:off x="4412335" y="524384"/>
              <a:ext cx="1939661" cy="141527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Hipercoagulabilidad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s-MX" sz="1800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aumento del riesgo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s-MX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e tromboembolia</a:t>
              </a:r>
              <a:endParaRPr lang="es-MX" sz="18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Rectángulo redondeado 2"/>
          <p:cNvSpPr/>
          <p:nvPr/>
        </p:nvSpPr>
        <p:spPr>
          <a:xfrm>
            <a:off x="736776" y="4462691"/>
            <a:ext cx="2302933" cy="7686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lvl="0" algn="ctr"/>
            <a:r>
              <a:rPr lang="es-MX" sz="2000" b="1" dirty="0" smtClean="0">
                <a:solidFill>
                  <a:schemeClr val="tx1"/>
                </a:solidFill>
                <a:cs typeface="Times New Roman" pitchFamily="18" charset="0"/>
              </a:rPr>
              <a:t>Lesión endotelial</a:t>
            </a:r>
            <a:endParaRPr lang="es-MX" sz="20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73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99631" y="941709"/>
            <a:ext cx="105083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kern="1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 Nacional de Cardiopatía y Embarazo.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s-ES" sz="3200" dirty="0">
              <a:solidFill>
                <a:srgbClr val="0070C0"/>
              </a:solidFill>
            </a:endParaRPr>
          </a:p>
        </p:txBody>
      </p:sp>
      <p:grpSp>
        <p:nvGrpSpPr>
          <p:cNvPr id="9" name="7 Grupo"/>
          <p:cNvGrpSpPr/>
          <p:nvPr/>
        </p:nvGrpSpPr>
        <p:grpSpPr>
          <a:xfrm>
            <a:off x="10230677" y="486328"/>
            <a:ext cx="954593" cy="1089335"/>
            <a:chOff x="10819361" y="87060"/>
            <a:chExt cx="1127878" cy="1361781"/>
          </a:xfrm>
        </p:grpSpPr>
        <p:pic>
          <p:nvPicPr>
            <p:cNvPr id="10" name="Imagen 4"/>
            <p:cNvPicPr/>
            <p:nvPr/>
          </p:nvPicPr>
          <p:blipFill>
            <a:blip r:embed="rId2" cstate="print"/>
            <a:srcRect/>
            <a:stretch/>
          </p:blipFill>
          <p:spPr>
            <a:xfrm>
              <a:off x="10819361" y="87060"/>
              <a:ext cx="1127878" cy="1020299"/>
            </a:xfrm>
            <a:prstGeom prst="rect">
              <a:avLst/>
            </a:prstGeom>
            <a:ln>
              <a:noFill/>
            </a:ln>
          </p:spPr>
        </p:pic>
        <p:sp>
          <p:nvSpPr>
            <p:cNvPr id="11" name="CuadroTexto 10"/>
            <p:cNvSpPr txBox="1"/>
            <p:nvPr/>
          </p:nvSpPr>
          <p:spPr>
            <a:xfrm>
              <a:off x="10983190" y="1079509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SNCE</a:t>
              </a:r>
              <a:endPara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Rectángulo 12"/>
          <p:cNvSpPr/>
          <p:nvPr/>
        </p:nvSpPr>
        <p:spPr>
          <a:xfrm>
            <a:off x="1101906" y="2199861"/>
            <a:ext cx="96060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2400" dirty="0" smtClean="0">
              <a:latin typeface="Arial" panose="020B0604020202020204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 smtClean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852218" y="2096394"/>
            <a:ext cx="10105441" cy="4105623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1101906" y="2529738"/>
            <a:ext cx="969209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No existe </a:t>
            </a:r>
            <a:r>
              <a:rPr lang="es-ES" sz="2400" dirty="0"/>
              <a:t>método </a:t>
            </a:r>
            <a:r>
              <a:rPr lang="es-ES" sz="2400" dirty="0" smtClean="0"/>
              <a:t>de monitorización estandarizado ni evaluados que permitan </a:t>
            </a:r>
            <a:r>
              <a:rPr lang="es-ES" sz="2400" dirty="0"/>
              <a:t>su rápida monitorización en situaciones de sangrado, </a:t>
            </a:r>
            <a:r>
              <a:rPr lang="es-ES" sz="2400" dirty="0" smtClean="0"/>
              <a:t>procedimientos invasivos</a:t>
            </a:r>
            <a:r>
              <a:rPr lang="es-ES" sz="2400" dirty="0"/>
              <a:t>, cirugía de urgencia.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Problemas </a:t>
            </a:r>
            <a:r>
              <a:rPr lang="es-ES" sz="2400" dirty="0"/>
              <a:t>referentes a la reversión de la anticoagulación.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Se desconoce el </a:t>
            </a:r>
            <a:r>
              <a:rPr lang="es-ES" sz="2400" dirty="0"/>
              <a:t>valor óptimo de </a:t>
            </a:r>
            <a:r>
              <a:rPr lang="es-ES" sz="2400" dirty="0" smtClean="0"/>
              <a:t>seguimiento para el embarazo.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Su </a:t>
            </a:r>
            <a:r>
              <a:rPr lang="es-ES" sz="2400" dirty="0"/>
              <a:t>efecto en el feto </a:t>
            </a:r>
            <a:r>
              <a:rPr lang="es-ES" sz="2400" dirty="0" smtClean="0"/>
              <a:t>todavía no está claro.  </a:t>
            </a:r>
            <a:r>
              <a:rPr lang="es-ES" sz="2400" dirty="0"/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 smtClean="0">
              <a:solidFill>
                <a:srgbClr val="000000"/>
              </a:solidFill>
              <a:ea typeface="Gulliver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695" y="5170258"/>
            <a:ext cx="1852553" cy="145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31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redondeado 11"/>
          <p:cNvSpPr/>
          <p:nvPr/>
        </p:nvSpPr>
        <p:spPr>
          <a:xfrm>
            <a:off x="689113" y="1890718"/>
            <a:ext cx="3998853" cy="198827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66"/>
          <a:stretch/>
        </p:blipFill>
        <p:spPr>
          <a:xfrm>
            <a:off x="856719" y="2038238"/>
            <a:ext cx="3732972" cy="1789044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99631" y="863907"/>
            <a:ext cx="105083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kern="1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 Nacional de Cardiopatía y Embarazo.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s-ES" sz="3200" dirty="0"/>
          </a:p>
        </p:txBody>
      </p:sp>
      <p:grpSp>
        <p:nvGrpSpPr>
          <p:cNvPr id="9" name="7 Grupo"/>
          <p:cNvGrpSpPr/>
          <p:nvPr/>
        </p:nvGrpSpPr>
        <p:grpSpPr>
          <a:xfrm>
            <a:off x="10230677" y="486328"/>
            <a:ext cx="954593" cy="1089335"/>
            <a:chOff x="10819361" y="87060"/>
            <a:chExt cx="1127878" cy="1361781"/>
          </a:xfrm>
        </p:grpSpPr>
        <p:pic>
          <p:nvPicPr>
            <p:cNvPr id="10" name="Imagen 4"/>
            <p:cNvPicPr/>
            <p:nvPr/>
          </p:nvPicPr>
          <p:blipFill>
            <a:blip r:embed="rId3" cstate="print"/>
            <a:srcRect/>
            <a:stretch/>
          </p:blipFill>
          <p:spPr>
            <a:xfrm>
              <a:off x="10819361" y="87060"/>
              <a:ext cx="1127878" cy="1020299"/>
            </a:xfrm>
            <a:prstGeom prst="rect">
              <a:avLst/>
            </a:prstGeom>
            <a:ln>
              <a:noFill/>
            </a:ln>
          </p:spPr>
        </p:pic>
        <p:sp>
          <p:nvSpPr>
            <p:cNvPr id="11" name="CuadroTexto 10"/>
            <p:cNvSpPr txBox="1"/>
            <p:nvPr/>
          </p:nvSpPr>
          <p:spPr>
            <a:xfrm>
              <a:off x="10983190" y="1079509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SNCE</a:t>
              </a:r>
              <a:endPara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Rectángulo 5"/>
          <p:cNvSpPr/>
          <p:nvPr/>
        </p:nvSpPr>
        <p:spPr>
          <a:xfrm>
            <a:off x="4976408" y="2094155"/>
            <a:ext cx="6672253" cy="3839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/>
              <a:t>614 casos </a:t>
            </a:r>
            <a:r>
              <a:rPr lang="es-ES" sz="2400" dirty="0"/>
              <a:t>de exposición a </a:t>
            </a:r>
            <a:r>
              <a:rPr lang="es-ES" sz="2400" dirty="0" smtClean="0"/>
              <a:t>ACOD </a:t>
            </a:r>
            <a:r>
              <a:rPr lang="es-ES" sz="2400" dirty="0"/>
              <a:t>durante </a:t>
            </a:r>
            <a:r>
              <a:rPr lang="es-ES" sz="2400" dirty="0" smtClean="0"/>
              <a:t>el embarazo. </a:t>
            </a:r>
          </a:p>
          <a:p>
            <a:endParaRPr lang="es-ES" sz="2400" dirty="0"/>
          </a:p>
          <a:p>
            <a:r>
              <a:rPr lang="es-ES" sz="2400" dirty="0" smtClean="0"/>
              <a:t>Se </a:t>
            </a:r>
            <a:r>
              <a:rPr lang="es-ES" sz="2400" dirty="0"/>
              <a:t>reportó uso de </a:t>
            </a:r>
            <a:r>
              <a:rPr lang="es-ES" sz="2400" dirty="0" err="1"/>
              <a:t>rivaroxabán</a:t>
            </a:r>
            <a:r>
              <a:rPr lang="es-ES" sz="2400" dirty="0"/>
              <a:t> en 505 (82 %) embarazos, </a:t>
            </a:r>
            <a:r>
              <a:rPr lang="es-ES" sz="2400" dirty="0" err="1"/>
              <a:t>dabigatrán</a:t>
            </a:r>
            <a:r>
              <a:rPr lang="es-ES" sz="2400" dirty="0"/>
              <a:t> en 36 (6 %), </a:t>
            </a:r>
            <a:r>
              <a:rPr lang="es-ES" sz="2400" dirty="0" err="1"/>
              <a:t>apixabán</a:t>
            </a:r>
            <a:r>
              <a:rPr lang="es-ES" sz="2400" dirty="0"/>
              <a:t> en 50 (8 %) y </a:t>
            </a:r>
            <a:r>
              <a:rPr lang="es-ES" sz="2400" dirty="0" err="1"/>
              <a:t>edoxabán</a:t>
            </a:r>
            <a:r>
              <a:rPr lang="es-ES" sz="2400" dirty="0"/>
              <a:t> en 23 (4 %).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s-ES" sz="2400" dirty="0" smtClean="0"/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s-ES" sz="2400" dirty="0" smtClean="0"/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2400" dirty="0" smtClean="0"/>
              <a:t> </a:t>
            </a:r>
            <a:endParaRPr lang="es-ES" sz="2400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689113" y="4829067"/>
            <a:ext cx="109595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22 % de abortos </a:t>
            </a:r>
            <a:r>
              <a:rPr lang="es-ES" sz="2400" dirty="0"/>
              <a:t>espontáneos </a:t>
            </a:r>
            <a:endParaRPr lang="es-E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21 casos mostraron </a:t>
            </a:r>
            <a:r>
              <a:rPr lang="es-ES" sz="2400" dirty="0"/>
              <a:t>anomalías fetales, de las cuales 12 (4 </a:t>
            </a:r>
            <a:r>
              <a:rPr lang="es-ES" sz="2400" dirty="0" smtClean="0"/>
              <a:t>%) se </a:t>
            </a:r>
            <a:r>
              <a:rPr lang="es-ES" sz="2400" dirty="0"/>
              <a:t>adjudicaron como defectos congénitos importantes potencialmente relacionados con la exposición </a:t>
            </a:r>
            <a:r>
              <a:rPr lang="es-ES" sz="2400" dirty="0" smtClean="0"/>
              <a:t>a ACOD</a:t>
            </a:r>
            <a:endParaRPr lang="es-ES" sz="2400" dirty="0"/>
          </a:p>
        </p:txBody>
      </p:sp>
      <p:sp>
        <p:nvSpPr>
          <p:cNvPr id="5" name="Rectángulo 4"/>
          <p:cNvSpPr/>
          <p:nvPr/>
        </p:nvSpPr>
        <p:spPr>
          <a:xfrm>
            <a:off x="872141" y="3866328"/>
            <a:ext cx="32517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dirty="0"/>
              <a:t>Estudio de cohorte </a:t>
            </a:r>
            <a:r>
              <a:rPr lang="es-ES" dirty="0" smtClean="0"/>
              <a:t>retrospectivo</a:t>
            </a:r>
          </a:p>
          <a:p>
            <a:pPr algn="ctr"/>
            <a:r>
              <a:rPr lang="es-ES" dirty="0" smtClean="0"/>
              <a:t>2007-2020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3984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033" y="1344041"/>
            <a:ext cx="3210185" cy="4013441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3564835" y="1695213"/>
            <a:ext cx="76597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El único modo de hacer un gran trabajo es amar lo que haces.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8810760" y="2260031"/>
            <a:ext cx="16918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2800" dirty="0"/>
              <a:t>Steve Jobs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218" y="2809460"/>
            <a:ext cx="3473038" cy="3661177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331843" y="5629912"/>
            <a:ext cx="7659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Muchas gracias</a:t>
            </a:r>
          </a:p>
        </p:txBody>
      </p:sp>
    </p:spTree>
    <p:extLst>
      <p:ext uri="{BB962C8B-B14F-4D97-AF65-F5344CB8AC3E}">
        <p14:creationId xmlns:p14="http://schemas.microsoft.com/office/powerpoint/2010/main" val="66853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38269" y="1008625"/>
            <a:ext cx="105083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kern="1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 Nacional de Cardiopatía y Embarazo.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s-ES" sz="3200" dirty="0">
              <a:solidFill>
                <a:srgbClr val="0070C0"/>
              </a:solidFill>
            </a:endParaRPr>
          </a:p>
        </p:txBody>
      </p:sp>
      <p:grpSp>
        <p:nvGrpSpPr>
          <p:cNvPr id="9" name="7 Grupo"/>
          <p:cNvGrpSpPr/>
          <p:nvPr/>
        </p:nvGrpSpPr>
        <p:grpSpPr>
          <a:xfrm>
            <a:off x="10230677" y="486328"/>
            <a:ext cx="954593" cy="1089335"/>
            <a:chOff x="10819361" y="87060"/>
            <a:chExt cx="1127878" cy="1361781"/>
          </a:xfrm>
        </p:grpSpPr>
        <p:pic>
          <p:nvPicPr>
            <p:cNvPr id="10" name="Imagen 4"/>
            <p:cNvPicPr/>
            <p:nvPr/>
          </p:nvPicPr>
          <p:blipFill>
            <a:blip r:embed="rId2" cstate="print"/>
            <a:srcRect/>
            <a:stretch/>
          </p:blipFill>
          <p:spPr>
            <a:xfrm>
              <a:off x="10819361" y="87060"/>
              <a:ext cx="1127878" cy="1020299"/>
            </a:xfrm>
            <a:prstGeom prst="rect">
              <a:avLst/>
            </a:prstGeom>
            <a:ln>
              <a:noFill/>
            </a:ln>
          </p:spPr>
        </p:pic>
        <p:sp>
          <p:nvSpPr>
            <p:cNvPr id="11" name="CuadroTexto 10"/>
            <p:cNvSpPr txBox="1"/>
            <p:nvPr/>
          </p:nvSpPr>
          <p:spPr>
            <a:xfrm>
              <a:off x="10983190" y="1079509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SNCE</a:t>
              </a:r>
              <a:endPara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ángulo 1"/>
          <p:cNvSpPr/>
          <p:nvPr/>
        </p:nvSpPr>
        <p:spPr>
          <a:xfrm>
            <a:off x="4055163" y="3907774"/>
            <a:ext cx="7275445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solidFill>
                  <a:srgbClr val="231F20"/>
                </a:solidFill>
                <a:ea typeface="Calibri" panose="020F0502020204030204" pitchFamily="34" charset="0"/>
              </a:rPr>
              <a:t>Eventos </a:t>
            </a:r>
            <a:r>
              <a:rPr lang="es-ES" sz="2400" dirty="0" err="1" smtClean="0">
                <a:solidFill>
                  <a:srgbClr val="231F20"/>
                </a:solidFill>
                <a:ea typeface="Calibri" panose="020F0502020204030204" pitchFamily="34" charset="0"/>
              </a:rPr>
              <a:t>tromboembólicos</a:t>
            </a:r>
            <a:r>
              <a:rPr lang="es-ES" sz="2400" dirty="0" smtClean="0">
                <a:solidFill>
                  <a:srgbClr val="231F20"/>
                </a:solidFill>
                <a:ea typeface="Calibri" panose="020F0502020204030204" pitchFamily="34" charset="0"/>
              </a:rPr>
              <a:t> durante el embarazo.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400" dirty="0" smtClean="0">
                <a:solidFill>
                  <a:srgbClr val="231F20"/>
                </a:solidFill>
                <a:ea typeface="Calibri" panose="020F0502020204030204" pitchFamily="34" charset="0"/>
              </a:rPr>
              <a:t>Incidencia </a:t>
            </a:r>
            <a:r>
              <a:rPr lang="es-ES" sz="2400" dirty="0">
                <a:solidFill>
                  <a:srgbClr val="231F20"/>
                </a:solidFill>
                <a:ea typeface="Calibri" panose="020F0502020204030204" pitchFamily="34" charset="0"/>
              </a:rPr>
              <a:t>de </a:t>
            </a:r>
            <a:r>
              <a:rPr lang="es-ES" sz="2400" dirty="0" smtClean="0">
                <a:solidFill>
                  <a:srgbClr val="231F20"/>
                </a:solidFill>
                <a:ea typeface="Calibri" panose="020F0502020204030204" pitchFamily="34" charset="0"/>
              </a:rPr>
              <a:t>0,76 </a:t>
            </a:r>
            <a:r>
              <a:rPr lang="es-ES" sz="2400" dirty="0">
                <a:solidFill>
                  <a:srgbClr val="231F20"/>
                </a:solidFill>
                <a:ea typeface="Calibri" panose="020F0502020204030204" pitchFamily="34" charset="0"/>
              </a:rPr>
              <a:t>a 1,72 por cada 1000 embarazos</a:t>
            </a:r>
            <a:r>
              <a:rPr lang="es-ES" sz="2400" dirty="0" smtClean="0">
                <a:solidFill>
                  <a:srgbClr val="231F20"/>
                </a:solidFill>
                <a:ea typeface="Calibri" panose="020F050202020403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400" dirty="0" smtClean="0">
                <a:solidFill>
                  <a:srgbClr val="231F20"/>
                </a:solidFill>
                <a:ea typeface="Calibri" panose="020F0502020204030204" pitchFamily="34" charset="0"/>
              </a:rPr>
              <a:t>Primera causa </a:t>
            </a:r>
            <a:r>
              <a:rPr lang="es-ES" sz="2400" dirty="0">
                <a:solidFill>
                  <a:srgbClr val="231F20"/>
                </a:solidFill>
                <a:ea typeface="Calibri" panose="020F0502020204030204" pitchFamily="34" charset="0"/>
              </a:rPr>
              <a:t>de defunción obstétrica en los países desarrollados o de altos ingresos. </a:t>
            </a:r>
            <a:endParaRPr lang="es-ES" sz="2400" dirty="0" smtClean="0">
              <a:solidFill>
                <a:srgbClr val="231F20"/>
              </a:solidFill>
              <a:ea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400" dirty="0">
                <a:solidFill>
                  <a:srgbClr val="231F20"/>
                </a:solidFill>
                <a:ea typeface="Calibri" panose="020F0502020204030204" pitchFamily="34" charset="0"/>
              </a:rPr>
              <a:t>14,9 % de las muertes maternas a nivel mundial.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s-ES" sz="2400" dirty="0" smtClean="0">
              <a:solidFill>
                <a:srgbClr val="231F20"/>
              </a:solidFill>
              <a:ea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ES" sz="2400" dirty="0" smtClean="0">
              <a:solidFill>
                <a:srgbClr val="231F20"/>
              </a:solidFill>
              <a:ea typeface="Calibri" panose="020F0502020204030204" pitchFamily="34" charset="0"/>
            </a:endParaRPr>
          </a:p>
        </p:txBody>
      </p:sp>
      <p:pic>
        <p:nvPicPr>
          <p:cNvPr id="12" name="Objeto1" descr="earth3"/>
          <p:cNvPicPr>
            <a:picLocks noRot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7435" y="3698175"/>
            <a:ext cx="2540226" cy="2289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ángulo 2"/>
          <p:cNvSpPr/>
          <p:nvPr/>
        </p:nvSpPr>
        <p:spPr>
          <a:xfrm>
            <a:off x="1347435" y="2049221"/>
            <a:ext cx="96273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/>
              <a:t>La </a:t>
            </a:r>
            <a:r>
              <a:rPr lang="es-ES" sz="2800" dirty="0" smtClean="0"/>
              <a:t>gestante presenta un </a:t>
            </a:r>
            <a:r>
              <a:rPr lang="es-ES" sz="2800" dirty="0"/>
              <a:t>incremento del riesgo tromboembólico de 5 a 10 veces en comparación con la mujer no embarazada de la misma edad. </a:t>
            </a:r>
          </a:p>
        </p:txBody>
      </p:sp>
    </p:spTree>
    <p:extLst>
      <p:ext uri="{BB962C8B-B14F-4D97-AF65-F5344CB8AC3E}">
        <p14:creationId xmlns:p14="http://schemas.microsoft.com/office/powerpoint/2010/main" val="21290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99631" y="941709"/>
            <a:ext cx="105083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kern="1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 Nacional de Cardiopatía y Embarazo.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s-ES" sz="3200" dirty="0">
              <a:solidFill>
                <a:srgbClr val="0070C0"/>
              </a:solidFill>
            </a:endParaRPr>
          </a:p>
        </p:txBody>
      </p:sp>
      <p:grpSp>
        <p:nvGrpSpPr>
          <p:cNvPr id="9" name="7 Grupo"/>
          <p:cNvGrpSpPr/>
          <p:nvPr/>
        </p:nvGrpSpPr>
        <p:grpSpPr>
          <a:xfrm>
            <a:off x="10230677" y="486328"/>
            <a:ext cx="954593" cy="1089335"/>
            <a:chOff x="10819361" y="87060"/>
            <a:chExt cx="1127878" cy="1361781"/>
          </a:xfrm>
        </p:grpSpPr>
        <p:pic>
          <p:nvPicPr>
            <p:cNvPr id="10" name="Imagen 4"/>
            <p:cNvPicPr/>
            <p:nvPr/>
          </p:nvPicPr>
          <p:blipFill>
            <a:blip r:embed="rId2" cstate="print"/>
            <a:srcRect/>
            <a:stretch/>
          </p:blipFill>
          <p:spPr>
            <a:xfrm>
              <a:off x="10819361" y="87060"/>
              <a:ext cx="1127878" cy="1020299"/>
            </a:xfrm>
            <a:prstGeom prst="rect">
              <a:avLst/>
            </a:prstGeom>
            <a:ln>
              <a:noFill/>
            </a:ln>
          </p:spPr>
        </p:pic>
        <p:sp>
          <p:nvSpPr>
            <p:cNvPr id="11" name="CuadroTexto 10"/>
            <p:cNvSpPr txBox="1"/>
            <p:nvPr/>
          </p:nvSpPr>
          <p:spPr>
            <a:xfrm>
              <a:off x="10983190" y="1079509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SNCE</a:t>
              </a:r>
              <a:endPara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ángulo 1"/>
          <p:cNvSpPr/>
          <p:nvPr/>
        </p:nvSpPr>
        <p:spPr>
          <a:xfrm>
            <a:off x="234607" y="1846337"/>
            <a:ext cx="114090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kern="10" dirty="0" smtClean="0">
                <a:cs typeface="Arial" panose="020B0604020202020204" pitchFamily="34" charset="0"/>
              </a:rPr>
              <a:t>Indicaciones cardiovasculares de anticoagulación durante el embarazo.</a:t>
            </a:r>
            <a:endParaRPr lang="es-ES" sz="2800" kern="10" dirty="0">
              <a:cs typeface="Arial" panose="020B0604020202020204" pitchFamily="34" charset="0"/>
            </a:endParaRPr>
          </a:p>
        </p:txBody>
      </p:sp>
      <p:graphicFrame>
        <p:nvGraphicFramePr>
          <p:cNvPr id="13" name="6 Diagrama"/>
          <p:cNvGraphicFramePr/>
          <p:nvPr>
            <p:extLst>
              <p:ext uri="{D42A27DB-BD31-4B8C-83A1-F6EECF244321}">
                <p14:modId xmlns:p14="http://schemas.microsoft.com/office/powerpoint/2010/main" val="511959423"/>
              </p:ext>
            </p:extLst>
          </p:nvPr>
        </p:nvGraphicFramePr>
        <p:xfrm>
          <a:off x="2327444" y="2369557"/>
          <a:ext cx="7581054" cy="4332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0065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961" y="4439479"/>
            <a:ext cx="2619375" cy="206092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99631" y="941709"/>
            <a:ext cx="105083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kern="1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 Nacional de Cardiopatía y Embarazo.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s-ES" sz="3200" dirty="0">
              <a:solidFill>
                <a:srgbClr val="0070C0"/>
              </a:solidFill>
            </a:endParaRPr>
          </a:p>
        </p:txBody>
      </p:sp>
      <p:grpSp>
        <p:nvGrpSpPr>
          <p:cNvPr id="9" name="7 Grupo"/>
          <p:cNvGrpSpPr/>
          <p:nvPr/>
        </p:nvGrpSpPr>
        <p:grpSpPr>
          <a:xfrm>
            <a:off x="10230677" y="486328"/>
            <a:ext cx="954593" cy="1089335"/>
            <a:chOff x="10819361" y="87060"/>
            <a:chExt cx="1127878" cy="1361781"/>
          </a:xfrm>
        </p:grpSpPr>
        <p:pic>
          <p:nvPicPr>
            <p:cNvPr id="10" name="Imagen 4"/>
            <p:cNvPicPr/>
            <p:nvPr/>
          </p:nvPicPr>
          <p:blipFill>
            <a:blip r:embed="rId3" cstate="print"/>
            <a:srcRect/>
            <a:stretch/>
          </p:blipFill>
          <p:spPr>
            <a:xfrm>
              <a:off x="10819361" y="87060"/>
              <a:ext cx="1127878" cy="1020299"/>
            </a:xfrm>
            <a:prstGeom prst="rect">
              <a:avLst/>
            </a:prstGeom>
            <a:ln>
              <a:noFill/>
            </a:ln>
          </p:spPr>
        </p:pic>
        <p:sp>
          <p:nvSpPr>
            <p:cNvPr id="11" name="CuadroTexto 10"/>
            <p:cNvSpPr txBox="1"/>
            <p:nvPr/>
          </p:nvSpPr>
          <p:spPr>
            <a:xfrm>
              <a:off x="10983190" y="1079509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SNCE</a:t>
              </a:r>
              <a:endPara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ángulo 1"/>
          <p:cNvSpPr/>
          <p:nvPr/>
        </p:nvSpPr>
        <p:spPr>
          <a:xfrm>
            <a:off x="1179660" y="2295885"/>
            <a:ext cx="952831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800" dirty="0"/>
              <a:t>El uso de anticoagulación durante el embarazo se ha asociado con un incremento de la </a:t>
            </a:r>
            <a:r>
              <a:rPr lang="es-ES" sz="2800" dirty="0" err="1"/>
              <a:t>moribimortalidad</a:t>
            </a:r>
            <a:r>
              <a:rPr lang="es-ES" sz="2800" dirty="0"/>
              <a:t> materna y fetal. </a:t>
            </a:r>
            <a:endParaRPr lang="es-ES" sz="2800" dirty="0" smtClean="0"/>
          </a:p>
          <a:p>
            <a:pPr algn="just"/>
            <a:endParaRPr lang="es-ES" sz="2800" dirty="0"/>
          </a:p>
          <a:p>
            <a:pPr algn="just"/>
            <a:r>
              <a:rPr lang="es-ES" sz="2800" dirty="0">
                <a:solidFill>
                  <a:srgbClr val="000000"/>
                </a:solidFill>
                <a:ea typeface="Gulliver"/>
              </a:rPr>
              <a:t>Todos los regímenes de anticoagulación presentan una mayor frecuencia de aborto y complicaciones hemorrágicas.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72725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960" y="1961322"/>
            <a:ext cx="5266988" cy="446131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450891" y="788397"/>
            <a:ext cx="1050834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kern="1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 Nacional de Cardiopatía y Embarazo.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s-ES" sz="2800" kern="1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s-ES" sz="3200" dirty="0"/>
          </a:p>
        </p:txBody>
      </p:sp>
      <p:grpSp>
        <p:nvGrpSpPr>
          <p:cNvPr id="9" name="7 Grupo"/>
          <p:cNvGrpSpPr/>
          <p:nvPr/>
        </p:nvGrpSpPr>
        <p:grpSpPr>
          <a:xfrm>
            <a:off x="10230677" y="486328"/>
            <a:ext cx="954593" cy="1089335"/>
            <a:chOff x="10819361" y="87060"/>
            <a:chExt cx="1127878" cy="1361781"/>
          </a:xfrm>
        </p:grpSpPr>
        <p:pic>
          <p:nvPicPr>
            <p:cNvPr id="10" name="Imagen 4"/>
            <p:cNvPicPr/>
            <p:nvPr/>
          </p:nvPicPr>
          <p:blipFill>
            <a:blip r:embed="rId3" cstate="print"/>
            <a:srcRect/>
            <a:stretch/>
          </p:blipFill>
          <p:spPr>
            <a:xfrm>
              <a:off x="10819361" y="87060"/>
              <a:ext cx="1127878" cy="1020299"/>
            </a:xfrm>
            <a:prstGeom prst="rect">
              <a:avLst/>
            </a:prstGeom>
            <a:ln>
              <a:noFill/>
            </a:ln>
          </p:spPr>
        </p:pic>
        <p:sp>
          <p:nvSpPr>
            <p:cNvPr id="11" name="CuadroTexto 10"/>
            <p:cNvSpPr txBox="1"/>
            <p:nvPr/>
          </p:nvSpPr>
          <p:spPr>
            <a:xfrm>
              <a:off x="10983190" y="1079509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SNCE</a:t>
              </a:r>
              <a:endPara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Rectángulo 5"/>
          <p:cNvSpPr/>
          <p:nvPr/>
        </p:nvSpPr>
        <p:spPr>
          <a:xfrm>
            <a:off x="6188981" y="2023706"/>
            <a:ext cx="39849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 smtClean="0"/>
              <a:t>Equipo multidisciplinario.</a:t>
            </a:r>
            <a:endParaRPr lang="es-ES" sz="28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6188981" y="2654806"/>
            <a:ext cx="477025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Manejo Individualizado y por un equipo multidisciplinario.</a:t>
            </a:r>
          </a:p>
          <a:p>
            <a:endParaRPr lang="es-ES" sz="2400" dirty="0" smtClean="0"/>
          </a:p>
          <a:p>
            <a:r>
              <a:rPr lang="es-ES" sz="2400" dirty="0"/>
              <a:t>Discutir con la paciente las opciones </a:t>
            </a:r>
            <a:r>
              <a:rPr lang="es-ES" sz="2400" dirty="0" smtClean="0"/>
              <a:t>terapéuticas disponibles.</a:t>
            </a:r>
          </a:p>
          <a:p>
            <a:endParaRPr lang="es-ES" sz="2400" dirty="0"/>
          </a:p>
          <a:p>
            <a:r>
              <a:rPr lang="es-ES" sz="2400" dirty="0" smtClean="0"/>
              <a:t>En esquema de </a:t>
            </a:r>
            <a:r>
              <a:rPr lang="es-ES" sz="2400" smtClean="0"/>
              <a:t>anticoagulación a emplear </a:t>
            </a:r>
            <a:r>
              <a:rPr lang="es-ES" sz="2400" dirty="0" smtClean="0"/>
              <a:t>debe primar la decisión de la paciente.</a:t>
            </a:r>
          </a:p>
          <a:p>
            <a:endParaRPr lang="es-ES" sz="2000" dirty="0"/>
          </a:p>
          <a:p>
            <a:endParaRPr lang="es-ES" sz="20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801757" y="3682459"/>
            <a:ext cx="1895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6280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1162791" y="2052612"/>
            <a:ext cx="9415179" cy="6080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450891" y="788397"/>
            <a:ext cx="1050834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kern="1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 Nacional de Cardiopatía y Embarazo.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s-ES" sz="2800" kern="1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s-ES" sz="3200" dirty="0"/>
          </a:p>
        </p:txBody>
      </p:sp>
      <p:grpSp>
        <p:nvGrpSpPr>
          <p:cNvPr id="9" name="7 Grupo"/>
          <p:cNvGrpSpPr/>
          <p:nvPr/>
        </p:nvGrpSpPr>
        <p:grpSpPr>
          <a:xfrm>
            <a:off x="10230677" y="486328"/>
            <a:ext cx="954593" cy="1089335"/>
            <a:chOff x="10819361" y="87060"/>
            <a:chExt cx="1127878" cy="1361781"/>
          </a:xfrm>
        </p:grpSpPr>
        <p:pic>
          <p:nvPicPr>
            <p:cNvPr id="10" name="Imagen 4"/>
            <p:cNvPicPr/>
            <p:nvPr/>
          </p:nvPicPr>
          <p:blipFill>
            <a:blip r:embed="rId2" cstate="print"/>
            <a:srcRect/>
            <a:stretch/>
          </p:blipFill>
          <p:spPr>
            <a:xfrm>
              <a:off x="10819361" y="87060"/>
              <a:ext cx="1127878" cy="1020299"/>
            </a:xfrm>
            <a:prstGeom prst="rect">
              <a:avLst/>
            </a:prstGeom>
            <a:ln>
              <a:noFill/>
            </a:ln>
          </p:spPr>
        </p:pic>
        <p:sp>
          <p:nvSpPr>
            <p:cNvPr id="11" name="CuadroTexto 10"/>
            <p:cNvSpPr txBox="1"/>
            <p:nvPr/>
          </p:nvSpPr>
          <p:spPr>
            <a:xfrm>
              <a:off x="10983190" y="1079509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SNCE</a:t>
              </a:r>
              <a:endPara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1162791" y="2067488"/>
            <a:ext cx="94484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Consideraciones para el uso de heparinas durante el embarazo.</a:t>
            </a:r>
            <a:endParaRPr lang="es-ES" sz="2800" dirty="0"/>
          </a:p>
          <a:p>
            <a:r>
              <a:rPr lang="es-ES" sz="2800" dirty="0" smtClean="0"/>
              <a:t> </a:t>
            </a:r>
            <a:endParaRPr lang="es-ES" sz="2400" dirty="0"/>
          </a:p>
        </p:txBody>
      </p:sp>
      <p:sp>
        <p:nvSpPr>
          <p:cNvPr id="8" name="CuadroTexto 7"/>
          <p:cNvSpPr txBox="1"/>
          <p:nvPr/>
        </p:nvSpPr>
        <p:spPr>
          <a:xfrm>
            <a:off x="569614" y="3137614"/>
            <a:ext cx="1090676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 smtClean="0"/>
              <a:t>Son </a:t>
            </a:r>
            <a:r>
              <a:rPr lang="es-ES" sz="2400" dirty="0"/>
              <a:t>los </a:t>
            </a:r>
            <a:r>
              <a:rPr lang="es-ES" sz="2400" dirty="0" smtClean="0"/>
              <a:t>fármacos anticoagulantes más </a:t>
            </a:r>
            <a:r>
              <a:rPr lang="es-ES" sz="2400" dirty="0"/>
              <a:t>estudiados en el embarazo y la lactancia</a:t>
            </a:r>
            <a:r>
              <a:rPr lang="es-ES" sz="24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/>
              <a:t>No cruzan la barrera </a:t>
            </a:r>
            <a:r>
              <a:rPr lang="es-ES" sz="2400" dirty="0" err="1"/>
              <a:t>fetoplacentaria</a:t>
            </a:r>
            <a:r>
              <a:rPr lang="es-ES" sz="2400" dirty="0"/>
              <a:t> ni se excretan a través de la leche materna</a:t>
            </a:r>
            <a:r>
              <a:rPr lang="es-ES" sz="2400" dirty="0" smtClean="0"/>
              <a:t>.</a:t>
            </a:r>
          </a:p>
          <a:p>
            <a:r>
              <a:rPr lang="es-ES" sz="2400" dirty="0" smtClean="0"/>
              <a:t> </a:t>
            </a:r>
            <a:endParaRPr lang="es-E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 smtClean="0"/>
              <a:t>Se </a:t>
            </a:r>
            <a:r>
              <a:rPr lang="es-ES" sz="2400" dirty="0"/>
              <a:t>catalogan como categoría de riesgo </a:t>
            </a:r>
            <a:r>
              <a:rPr lang="es-ES" sz="2400" dirty="0" smtClean="0"/>
              <a:t>B por </a:t>
            </a:r>
            <a:r>
              <a:rPr lang="es-ES" sz="2400" dirty="0"/>
              <a:t>la </a:t>
            </a:r>
            <a:r>
              <a:rPr lang="es-ES" sz="2400" dirty="0" err="1"/>
              <a:t>Food</a:t>
            </a:r>
            <a:r>
              <a:rPr lang="es-ES" sz="2400" dirty="0"/>
              <a:t> and </a:t>
            </a:r>
            <a:r>
              <a:rPr lang="es-ES" sz="2400" dirty="0" err="1"/>
              <a:t>Drog</a:t>
            </a:r>
            <a:r>
              <a:rPr lang="es-ES" sz="2400" dirty="0"/>
              <a:t> </a:t>
            </a:r>
            <a:r>
              <a:rPr lang="es-ES" sz="2400" dirty="0" err="1" smtClean="0"/>
              <a:t>Administration</a:t>
            </a:r>
            <a:r>
              <a:rPr lang="es-ES" sz="2400" dirty="0" smtClean="0"/>
              <a:t> </a:t>
            </a:r>
            <a:r>
              <a:rPr lang="es-ES" sz="2400" dirty="0"/>
              <a:t>(FDA</a:t>
            </a:r>
            <a:r>
              <a:rPr lang="es-ES" sz="2400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/>
              <a:t>El cálculo de las dosis de heparinas se debe basar en el peso materno al inicio de la gestación.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800" dirty="0" smtClean="0"/>
          </a:p>
        </p:txBody>
      </p:sp>
    </p:spTree>
    <p:extLst>
      <p:ext uri="{BB962C8B-B14F-4D97-AF65-F5344CB8AC3E}">
        <p14:creationId xmlns:p14="http://schemas.microsoft.com/office/powerpoint/2010/main" val="412830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1467591" y="2114871"/>
            <a:ext cx="4198205" cy="6080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458423" y="881351"/>
            <a:ext cx="1050834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kern="1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 Nacional de Cardiopatía y Embarazo.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s-ES" sz="2800" kern="1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s-ES" sz="3200" dirty="0"/>
          </a:p>
        </p:txBody>
      </p:sp>
      <p:grpSp>
        <p:nvGrpSpPr>
          <p:cNvPr id="9" name="7 Grupo"/>
          <p:cNvGrpSpPr/>
          <p:nvPr/>
        </p:nvGrpSpPr>
        <p:grpSpPr>
          <a:xfrm>
            <a:off x="10230677" y="486328"/>
            <a:ext cx="954593" cy="1089335"/>
            <a:chOff x="10819361" y="87060"/>
            <a:chExt cx="1127878" cy="1361781"/>
          </a:xfrm>
        </p:grpSpPr>
        <p:pic>
          <p:nvPicPr>
            <p:cNvPr id="10" name="Imagen 4"/>
            <p:cNvPicPr/>
            <p:nvPr/>
          </p:nvPicPr>
          <p:blipFill>
            <a:blip r:embed="rId2" cstate="print"/>
            <a:srcRect/>
            <a:stretch/>
          </p:blipFill>
          <p:spPr>
            <a:xfrm>
              <a:off x="10819361" y="87060"/>
              <a:ext cx="1127878" cy="1020299"/>
            </a:xfrm>
            <a:prstGeom prst="rect">
              <a:avLst/>
            </a:prstGeom>
            <a:ln>
              <a:noFill/>
            </a:ln>
          </p:spPr>
        </p:pic>
        <p:sp>
          <p:nvSpPr>
            <p:cNvPr id="11" name="CuadroTexto 10"/>
            <p:cNvSpPr txBox="1"/>
            <p:nvPr/>
          </p:nvSpPr>
          <p:spPr>
            <a:xfrm>
              <a:off x="10983190" y="1079509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SNCE</a:t>
              </a:r>
              <a:endPara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1648354" y="2122221"/>
            <a:ext cx="38366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/>
              <a:t>Heparina no fraccionada.</a:t>
            </a:r>
            <a:endParaRPr lang="es-ES" sz="2800" dirty="0"/>
          </a:p>
          <a:p>
            <a:r>
              <a:rPr lang="es-ES" sz="2800" dirty="0" smtClean="0"/>
              <a:t> </a:t>
            </a:r>
            <a:endParaRPr lang="es-ES" sz="2400" dirty="0"/>
          </a:p>
        </p:txBody>
      </p:sp>
      <p:sp>
        <p:nvSpPr>
          <p:cNvPr id="8" name="CuadroTexto 7"/>
          <p:cNvSpPr txBox="1"/>
          <p:nvPr/>
        </p:nvSpPr>
        <p:spPr>
          <a:xfrm>
            <a:off x="914067" y="2967195"/>
            <a:ext cx="1049605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 smtClean="0"/>
              <a:t>Administración </a:t>
            </a:r>
            <a:r>
              <a:rPr lang="es-ES" sz="2400" dirty="0"/>
              <a:t>por medio de inyección subcutánea o infusión </a:t>
            </a:r>
            <a:r>
              <a:rPr lang="es-ES" sz="2400" dirty="0" smtClean="0"/>
              <a:t>intravenosa. Excreción renal.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/>
              <a:t>F</a:t>
            </a:r>
            <a:r>
              <a:rPr lang="es-ES" sz="2400" dirty="0" smtClean="0"/>
              <a:t>armacocinética poco predecible</a:t>
            </a:r>
            <a:r>
              <a:rPr lang="es-ES" sz="2400" dirty="0"/>
              <a:t>. </a:t>
            </a:r>
            <a:r>
              <a:rPr lang="es-ES" sz="2400" dirty="0" smtClean="0"/>
              <a:t>Requiere </a:t>
            </a:r>
            <a:r>
              <a:rPr lang="es-ES" sz="2400" dirty="0"/>
              <a:t>monitoreo de su actividad y ajustes según el tiempo parcial de tromboplastina </a:t>
            </a:r>
            <a:r>
              <a:rPr lang="es-ES" sz="2400" dirty="0" smtClean="0"/>
              <a:t>(1,5 </a:t>
            </a:r>
            <a:r>
              <a:rPr lang="es-ES" sz="2400" dirty="0"/>
              <a:t>a 2,5 veces el </a:t>
            </a:r>
            <a:r>
              <a:rPr lang="es-ES" sz="2400" dirty="0" smtClean="0"/>
              <a:t>control).</a:t>
            </a:r>
            <a:r>
              <a:rPr lang="es-ES" sz="2400" baseline="30000" dirty="0" smtClean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400" baseline="30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 smtClean="0"/>
              <a:t>Efectos adversos: sangrado</a:t>
            </a:r>
            <a:r>
              <a:rPr lang="es-ES" sz="2400" dirty="0"/>
              <a:t>, </a:t>
            </a:r>
            <a:r>
              <a:rPr lang="es-ES" sz="2400" dirty="0" smtClean="0"/>
              <a:t> </a:t>
            </a:r>
            <a:r>
              <a:rPr lang="es-ES" sz="2400" dirty="0"/>
              <a:t>trombocitopenia inducida por heparina, </a:t>
            </a:r>
            <a:r>
              <a:rPr lang="es-ES" sz="2400" dirty="0" smtClean="0"/>
              <a:t>Adicionalmente </a:t>
            </a:r>
            <a:r>
              <a:rPr lang="es-ES" sz="2400" dirty="0"/>
              <a:t>puede llegar a producir osteoporosis si el uso es prolongado, reacciones de hipersensibilidad y en algunos casos necrosis cutánea.</a:t>
            </a:r>
            <a:r>
              <a:rPr lang="es-ES" sz="2400" baseline="30000" dirty="0"/>
              <a:t> 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79472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1162791" y="2201492"/>
            <a:ext cx="5542809" cy="6080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458423" y="881351"/>
            <a:ext cx="1050834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kern="1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 Nacional de Cardiopatía y Embarazo.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s-ES" sz="2800" kern="1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s-ES" sz="3200" dirty="0"/>
          </a:p>
        </p:txBody>
      </p:sp>
      <p:grpSp>
        <p:nvGrpSpPr>
          <p:cNvPr id="9" name="7 Grupo"/>
          <p:cNvGrpSpPr/>
          <p:nvPr/>
        </p:nvGrpSpPr>
        <p:grpSpPr>
          <a:xfrm>
            <a:off x="10230677" y="486328"/>
            <a:ext cx="954593" cy="1089335"/>
            <a:chOff x="10819361" y="87060"/>
            <a:chExt cx="1127878" cy="1361781"/>
          </a:xfrm>
        </p:grpSpPr>
        <p:pic>
          <p:nvPicPr>
            <p:cNvPr id="10" name="Imagen 4"/>
            <p:cNvPicPr/>
            <p:nvPr/>
          </p:nvPicPr>
          <p:blipFill>
            <a:blip r:embed="rId2" cstate="print"/>
            <a:srcRect/>
            <a:stretch/>
          </p:blipFill>
          <p:spPr>
            <a:xfrm>
              <a:off x="10819361" y="87060"/>
              <a:ext cx="1127878" cy="1020299"/>
            </a:xfrm>
            <a:prstGeom prst="rect">
              <a:avLst/>
            </a:prstGeom>
            <a:ln>
              <a:noFill/>
            </a:ln>
          </p:spPr>
        </p:pic>
        <p:sp>
          <p:nvSpPr>
            <p:cNvPr id="11" name="CuadroTexto 10"/>
            <p:cNvSpPr txBox="1"/>
            <p:nvPr/>
          </p:nvSpPr>
          <p:spPr>
            <a:xfrm>
              <a:off x="10983190" y="1079509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SNCE</a:t>
              </a:r>
              <a:endPara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1162791" y="2201492"/>
            <a:ext cx="53620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/>
              <a:t>Heparina de bajo peso molecular</a:t>
            </a:r>
            <a:endParaRPr lang="es-ES" sz="2800" dirty="0"/>
          </a:p>
          <a:p>
            <a:r>
              <a:rPr lang="es-ES" sz="2800" dirty="0" smtClean="0"/>
              <a:t> </a:t>
            </a:r>
            <a:endParaRPr lang="es-ES" sz="2400" dirty="0"/>
          </a:p>
        </p:txBody>
      </p:sp>
      <p:sp>
        <p:nvSpPr>
          <p:cNvPr id="8" name="CuadroTexto 7"/>
          <p:cNvSpPr txBox="1"/>
          <p:nvPr/>
        </p:nvSpPr>
        <p:spPr>
          <a:xfrm>
            <a:off x="860727" y="2982851"/>
            <a:ext cx="103245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/>
              <a:t>Su vía de administración es por inyección </a:t>
            </a:r>
            <a:r>
              <a:rPr lang="es-ES" sz="2400" dirty="0" smtClean="0"/>
              <a:t>subcutánea. Vida </a:t>
            </a:r>
            <a:r>
              <a:rPr lang="es-ES" sz="2400" dirty="0"/>
              <a:t>media mucho más prolongada que la </a:t>
            </a:r>
            <a:r>
              <a:rPr lang="es-ES" sz="2400" dirty="0" smtClean="0"/>
              <a:t>HNF</a:t>
            </a:r>
            <a:r>
              <a:rPr lang="es-ES" sz="2400" dirty="0" smtClean="0"/>
              <a:t>. </a:t>
            </a:r>
            <a:r>
              <a:rPr lang="es-ES" sz="2400" dirty="0" smtClean="0"/>
              <a:t>Tiene </a:t>
            </a:r>
            <a:r>
              <a:rPr lang="es-ES" sz="2400" dirty="0"/>
              <a:t>3 veces menos riesgo de trombocitopenia inducida por heparina y un menor riesgo de osteoporosis</a:t>
            </a:r>
            <a:r>
              <a:rPr lang="es-ES" sz="2400" dirty="0" smtClean="0"/>
              <a:t>.</a:t>
            </a:r>
          </a:p>
          <a:p>
            <a:r>
              <a:rPr lang="es-ES" sz="2400" dirty="0" smtClean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/>
              <a:t>Durante el embarazo se prefiere su administración cada 12 horas cuando se usa en dosis terapéuticas</a:t>
            </a:r>
            <a:r>
              <a:rPr lang="es-ES" sz="24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400" dirty="0" smtClean="0"/>
              <a:t>Farmacocinética predecible para la mayoría de las indicaciones.</a:t>
            </a:r>
          </a:p>
          <a:p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85766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1813</TotalTime>
  <Words>1299</Words>
  <Application>Microsoft Office PowerPoint</Application>
  <PresentationFormat>Panorámica</PresentationFormat>
  <Paragraphs>182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0" baseType="lpstr">
      <vt:lpstr>SimSun</vt:lpstr>
      <vt:lpstr>Arial</vt:lpstr>
      <vt:lpstr>Calibri</vt:lpstr>
      <vt:lpstr>Calibri Light</vt:lpstr>
      <vt:lpstr>Gulliver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Windows User</dc:creator>
  <cp:lastModifiedBy>Cardiología</cp:lastModifiedBy>
  <cp:revision>171</cp:revision>
  <dcterms:created xsi:type="dcterms:W3CDTF">2023-04-09T08:03:09Z</dcterms:created>
  <dcterms:modified xsi:type="dcterms:W3CDTF">2023-05-16T01:43:58Z</dcterms:modified>
</cp:coreProperties>
</file>